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4"/>
  </p:notesMasterIdLst>
  <p:sldIdLst>
    <p:sldId id="271" r:id="rId4"/>
    <p:sldId id="472" r:id="rId5"/>
    <p:sldId id="473" r:id="rId6"/>
    <p:sldId id="276" r:id="rId7"/>
    <p:sldId id="277" r:id="rId8"/>
    <p:sldId id="279" r:id="rId9"/>
    <p:sldId id="282" r:id="rId10"/>
    <p:sldId id="467" r:id="rId11"/>
    <p:sldId id="284" r:id="rId12"/>
    <p:sldId id="321" r:id="rId13"/>
    <p:sldId id="258" r:id="rId14"/>
    <p:sldId id="261" r:id="rId15"/>
    <p:sldId id="264" r:id="rId16"/>
    <p:sldId id="265" r:id="rId17"/>
    <p:sldId id="267" r:id="rId18"/>
    <p:sldId id="266" r:id="rId19"/>
    <p:sldId id="262" r:id="rId20"/>
    <p:sldId id="263" r:id="rId21"/>
    <p:sldId id="268" r:id="rId22"/>
    <p:sldId id="291" r:id="rId23"/>
    <p:sldId id="285" r:id="rId24"/>
    <p:sldId id="270" r:id="rId25"/>
    <p:sldId id="286" r:id="rId26"/>
    <p:sldId id="287" r:id="rId27"/>
    <p:sldId id="310" r:id="rId28"/>
    <p:sldId id="314" r:id="rId29"/>
    <p:sldId id="465" r:id="rId30"/>
    <p:sldId id="466" r:id="rId31"/>
    <p:sldId id="311" r:id="rId32"/>
    <p:sldId id="312" r:id="rId33"/>
    <p:sldId id="315" r:id="rId34"/>
    <p:sldId id="316" r:id="rId35"/>
    <p:sldId id="269" r:id="rId36"/>
    <p:sldId id="468" r:id="rId37"/>
    <p:sldId id="464" r:id="rId38"/>
    <p:sldId id="288" r:id="rId39"/>
    <p:sldId id="293" r:id="rId40"/>
    <p:sldId id="318" r:id="rId41"/>
    <p:sldId id="319" r:id="rId42"/>
    <p:sldId id="292" r:id="rId43"/>
    <p:sldId id="294" r:id="rId44"/>
    <p:sldId id="295" r:id="rId45"/>
    <p:sldId id="297" r:id="rId46"/>
    <p:sldId id="298" r:id="rId47"/>
    <p:sldId id="299" r:id="rId48"/>
    <p:sldId id="427" r:id="rId49"/>
    <p:sldId id="300" r:id="rId50"/>
    <p:sldId id="302" r:id="rId51"/>
    <p:sldId id="303" r:id="rId52"/>
    <p:sldId id="326" r:id="rId53"/>
    <p:sldId id="301" r:id="rId54"/>
    <p:sldId id="304" r:id="rId55"/>
    <p:sldId id="323" r:id="rId56"/>
    <p:sldId id="324" r:id="rId57"/>
    <p:sldId id="325" r:id="rId58"/>
    <p:sldId id="428" r:id="rId59"/>
    <p:sldId id="305" r:id="rId60"/>
    <p:sldId id="309" r:id="rId61"/>
    <p:sldId id="307" r:id="rId62"/>
    <p:sldId id="471" r:id="rId63"/>
    <p:sldId id="469" r:id="rId64"/>
    <p:sldId id="308" r:id="rId65"/>
    <p:sldId id="425" r:id="rId66"/>
    <p:sldId id="426" r:id="rId67"/>
    <p:sldId id="423" r:id="rId68"/>
    <p:sldId id="306" r:id="rId69"/>
    <p:sldId id="463" r:id="rId70"/>
    <p:sldId id="418" r:id="rId71"/>
    <p:sldId id="417" r:id="rId72"/>
    <p:sldId id="413" r:id="rId7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4280" autoAdjust="0"/>
  </p:normalViewPr>
  <p:slideViewPr>
    <p:cSldViewPr snapToGrid="0">
      <p:cViewPr varScale="1">
        <p:scale>
          <a:sx n="85" d="100"/>
          <a:sy n="85" d="100"/>
        </p:scale>
        <p:origin x="630" y="79"/>
      </p:cViewPr>
      <p:guideLst/>
    </p:cSldViewPr>
  </p:slideViewPr>
  <p:outlineViewPr>
    <p:cViewPr>
      <p:scale>
        <a:sx n="33" d="100"/>
        <a:sy n="33" d="100"/>
      </p:scale>
      <p:origin x="0" y="-12138"/>
    </p:cViewPr>
  </p:outlineViewPr>
  <p:notesTextViewPr>
    <p:cViewPr>
      <p:scale>
        <a:sx n="1" d="1"/>
        <a:sy n="1" d="1"/>
      </p:scale>
      <p:origin x="0" y="0"/>
    </p:cViewPr>
  </p:notesTextViewPr>
  <p:sorterViewPr>
    <p:cViewPr>
      <p:scale>
        <a:sx n="100" d="100"/>
        <a:sy n="100" d="100"/>
      </p:scale>
      <p:origin x="0" y="-2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6835958005249344E-2"/>
          <c:y val="0.18261701662292221"/>
          <c:w val="0.82737073490813662"/>
          <c:h val="0.78696522309711281"/>
        </c:manualLayout>
      </c:layout>
      <c:pie3DChart>
        <c:varyColors val="1"/>
        <c:ser>
          <c:idx val="0"/>
          <c:order val="0"/>
          <c:tx>
            <c:strRef>
              <c:f>Foglio1!$A$9</c:f>
              <c:strCache>
                <c:ptCount val="1"/>
                <c:pt idx="0">
                  <c:v>Acqua superficiale</c:v>
                </c:pt>
              </c:strCache>
            </c:strRef>
          </c:tx>
          <c:explosion val="31"/>
          <c:dPt>
            <c:idx val="1"/>
            <c:bubble3D val="0"/>
            <c:spPr>
              <a:solidFill>
                <a:srgbClr val="C00000"/>
              </a:solidFill>
            </c:spPr>
            <c:extLst>
              <c:ext xmlns:c16="http://schemas.microsoft.com/office/drawing/2014/chart" uri="{C3380CC4-5D6E-409C-BE32-E72D297353CC}">
                <c16:uniqueId val="{00000001-E45B-43B5-9827-B999E2116E90}"/>
              </c:ext>
            </c:extLst>
          </c:dPt>
          <c:dPt>
            <c:idx val="2"/>
            <c:bubble3D val="0"/>
            <c:spPr>
              <a:solidFill>
                <a:srgbClr val="92D050"/>
              </a:solidFill>
            </c:spPr>
            <c:extLst>
              <c:ext xmlns:c16="http://schemas.microsoft.com/office/drawing/2014/chart" uri="{C3380CC4-5D6E-409C-BE32-E72D297353CC}">
                <c16:uniqueId val="{00000003-E45B-43B5-9827-B999E2116E90}"/>
              </c:ext>
            </c:extLst>
          </c:dPt>
          <c:dLbls>
            <c:dLbl>
              <c:idx val="0"/>
              <c:layout>
                <c:manualLayout>
                  <c:x val="4.7222222222222228E-2"/>
                  <c:y val="3.24074074074073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5B-43B5-9827-B999E2116E90}"/>
                </c:ext>
              </c:extLst>
            </c:dLbl>
            <c:dLbl>
              <c:idx val="1"/>
              <c:layout>
                <c:manualLayout>
                  <c:x val="0.19166666666666668"/>
                  <c:y val="-0.194445173519976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5B-43B5-9827-B999E2116E90}"/>
                </c:ext>
              </c:extLst>
            </c:dLbl>
            <c:dLbl>
              <c:idx val="2"/>
              <c:layout>
                <c:manualLayout>
                  <c:x val="-7.5000000000000011E-2"/>
                  <c:y val="2.31481481481481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5B-43B5-9827-B999E2116E90}"/>
                </c:ext>
              </c:extLst>
            </c:dLbl>
            <c:spPr>
              <a:noFill/>
              <a:ln>
                <a:noFill/>
              </a:ln>
              <a:effectLst/>
            </c:spPr>
            <c:txPr>
              <a:bodyPr/>
              <a:lstStyle/>
              <a:p>
                <a:pPr>
                  <a:defRPr sz="1600" b="1">
                    <a:solidFill>
                      <a:srgbClr val="002060"/>
                    </a:solidFill>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Foglio1!$B$9:$B$11</c:f>
              <c:strCache>
                <c:ptCount val="3"/>
                <c:pt idx="0">
                  <c:v>Fiumi</c:v>
                </c:pt>
                <c:pt idx="1">
                  <c:v>Laghi</c:v>
                </c:pt>
                <c:pt idx="2">
                  <c:v>Stagni</c:v>
                </c:pt>
              </c:strCache>
            </c:strRef>
          </c:cat>
          <c:val>
            <c:numRef>
              <c:f>Foglio1!$C$9:$C$11</c:f>
              <c:numCache>
                <c:formatCode>General</c:formatCode>
                <c:ptCount val="3"/>
                <c:pt idx="0">
                  <c:v>2</c:v>
                </c:pt>
                <c:pt idx="1">
                  <c:v>87</c:v>
                </c:pt>
                <c:pt idx="2">
                  <c:v>11</c:v>
                </c:pt>
              </c:numCache>
            </c:numRef>
          </c:val>
          <c:extLst>
            <c:ext xmlns:c16="http://schemas.microsoft.com/office/drawing/2014/chart" uri="{C3380CC4-5D6E-409C-BE32-E72D297353CC}">
              <c16:uniqueId val="{00000005-E45B-43B5-9827-B999E2116E90}"/>
            </c:ext>
          </c:extLst>
        </c:ser>
        <c:dLbls>
          <c:showLegendKey val="0"/>
          <c:showVal val="0"/>
          <c:showCatName val="0"/>
          <c:showSerName val="0"/>
          <c:showPercent val="0"/>
          <c:showBubbleSize val="0"/>
          <c:showLeaderLines val="0"/>
        </c:dLbls>
      </c:pie3DChart>
    </c:plotArea>
    <c:legend>
      <c:legendPos val="r"/>
      <c:legendEntry>
        <c:idx val="0"/>
        <c:txPr>
          <a:bodyPr/>
          <a:lstStyle/>
          <a:p>
            <a:pPr rtl="0">
              <a:defRPr sz="1800">
                <a:solidFill>
                  <a:srgbClr val="002060"/>
                </a:solidFill>
              </a:defRPr>
            </a:pPr>
            <a:endParaRPr lang="it-IT"/>
          </a:p>
        </c:txPr>
      </c:legendEntry>
      <c:legendEntry>
        <c:idx val="1"/>
        <c:txPr>
          <a:bodyPr/>
          <a:lstStyle/>
          <a:p>
            <a:pPr rtl="0">
              <a:defRPr sz="1800">
                <a:solidFill>
                  <a:srgbClr val="002060"/>
                </a:solidFill>
              </a:defRPr>
            </a:pPr>
            <a:endParaRPr lang="it-IT"/>
          </a:p>
        </c:txPr>
      </c:legendEntry>
      <c:legendEntry>
        <c:idx val="2"/>
        <c:txPr>
          <a:bodyPr/>
          <a:lstStyle/>
          <a:p>
            <a:pPr rtl="0">
              <a:defRPr sz="1800">
                <a:solidFill>
                  <a:srgbClr val="002060"/>
                </a:solidFill>
              </a:defRPr>
            </a:pPr>
            <a:endParaRPr lang="it-IT"/>
          </a:p>
        </c:txPr>
      </c:legendEntry>
      <c:layout>
        <c:manualLayout>
          <c:xMode val="edge"/>
          <c:yMode val="edge"/>
          <c:x val="0.81303659935506578"/>
          <c:y val="2.815843553820601E-2"/>
          <c:w val="0.18696340064493422"/>
          <c:h val="0.47258907541734307"/>
        </c:manualLayout>
      </c:layout>
      <c:overlay val="0"/>
      <c:txPr>
        <a:bodyPr/>
        <a:lstStyle/>
        <a:p>
          <a:pPr rtl="0">
            <a:defRPr sz="1800">
              <a:solidFill>
                <a:srgbClr val="002060"/>
              </a:solidFill>
            </a:defRPr>
          </a:pPr>
          <a:endParaRPr lang="it-IT"/>
        </a:p>
      </c:txPr>
    </c:legend>
    <c:plotVisOnly val="1"/>
    <c:dispBlanksAs val="zero"/>
    <c:showDLblsOverMax val="0"/>
  </c:chart>
  <c:txPr>
    <a:bodyPr/>
    <a:lstStyle/>
    <a:p>
      <a:pPr>
        <a:defRPr>
          <a:solidFill>
            <a:schemeClr val="tx1"/>
          </a:solidFill>
        </a:defRPr>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C4C8E-A909-42E3-821F-F98161B8B84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3A6B7F4-71AD-4F10-8065-42D05D4CAD9B}">
      <dgm:prSet custT="1"/>
      <dgm:spPr/>
      <dgm:t>
        <a:bodyPr/>
        <a:lstStyle/>
        <a:p>
          <a:r>
            <a:rPr lang="en-US" sz="3200" b="0" dirty="0">
              <a:solidFill>
                <a:srgbClr val="002060"/>
              </a:solidFill>
            </a:rPr>
            <a:t>GRUPPI FAUNISTICI</a:t>
          </a:r>
          <a:r>
            <a:rPr lang="en-US" sz="2400" b="1" dirty="0">
              <a:solidFill>
                <a:srgbClr val="002060"/>
              </a:solidFill>
            </a:rPr>
            <a:t>:</a:t>
          </a:r>
        </a:p>
      </dgm:t>
    </dgm:pt>
    <dgm:pt modelId="{7AF7C326-F007-4570-AE67-4427B04AE6B6}" type="parTrans" cxnId="{0864062F-5C51-4E1D-815B-D80FDC4132E7}">
      <dgm:prSet/>
      <dgm:spPr/>
      <dgm:t>
        <a:bodyPr/>
        <a:lstStyle/>
        <a:p>
          <a:endParaRPr lang="en-US">
            <a:solidFill>
              <a:srgbClr val="002060"/>
            </a:solidFill>
          </a:endParaRPr>
        </a:p>
      </dgm:t>
    </dgm:pt>
    <dgm:pt modelId="{F6FFBB0F-B79A-432C-B1B5-B5F02381F5B6}" type="sibTrans" cxnId="{0864062F-5C51-4E1D-815B-D80FDC4132E7}">
      <dgm:prSet/>
      <dgm:spPr/>
      <dgm:t>
        <a:bodyPr/>
        <a:lstStyle/>
        <a:p>
          <a:endParaRPr lang="en-US">
            <a:solidFill>
              <a:srgbClr val="002060"/>
            </a:solidFill>
          </a:endParaRPr>
        </a:p>
      </dgm:t>
    </dgm:pt>
    <dgm:pt modelId="{74ABF941-EACA-4DEA-9FF7-FAA1423D20FA}">
      <dgm:prSet custT="1"/>
      <dgm:spPr/>
      <dgm:t>
        <a:bodyPr/>
        <a:lstStyle/>
        <a:p>
          <a:r>
            <a:rPr lang="en-US" sz="4000" dirty="0" err="1">
              <a:solidFill>
                <a:srgbClr val="002060"/>
              </a:solidFill>
            </a:rPr>
            <a:t>Insetti</a:t>
          </a:r>
          <a:endParaRPr lang="en-US" sz="4000" dirty="0">
            <a:solidFill>
              <a:srgbClr val="002060"/>
            </a:solidFill>
          </a:endParaRPr>
        </a:p>
      </dgm:t>
    </dgm:pt>
    <dgm:pt modelId="{5580B936-4878-4A8F-BA66-F47F1B0F3993}" type="parTrans" cxnId="{286A2D23-88A1-4AB7-BA01-9788B7B21975}">
      <dgm:prSet/>
      <dgm:spPr/>
      <dgm:t>
        <a:bodyPr/>
        <a:lstStyle/>
        <a:p>
          <a:endParaRPr lang="en-US">
            <a:solidFill>
              <a:srgbClr val="002060"/>
            </a:solidFill>
          </a:endParaRPr>
        </a:p>
      </dgm:t>
    </dgm:pt>
    <dgm:pt modelId="{F165FE3B-7AED-4203-9D00-EA8878A6A6A1}" type="sibTrans" cxnId="{286A2D23-88A1-4AB7-BA01-9788B7B21975}">
      <dgm:prSet/>
      <dgm:spPr/>
      <dgm:t>
        <a:bodyPr/>
        <a:lstStyle/>
        <a:p>
          <a:endParaRPr lang="en-US">
            <a:solidFill>
              <a:srgbClr val="002060"/>
            </a:solidFill>
          </a:endParaRPr>
        </a:p>
      </dgm:t>
    </dgm:pt>
    <dgm:pt modelId="{D1A3C88A-D430-4B83-A5D4-17622FB7DB80}">
      <dgm:prSet custT="1"/>
      <dgm:spPr/>
      <dgm:t>
        <a:bodyPr/>
        <a:lstStyle/>
        <a:p>
          <a:r>
            <a:rPr lang="en-US" sz="4000">
              <a:solidFill>
                <a:srgbClr val="002060"/>
              </a:solidFill>
            </a:rPr>
            <a:t>Crostacei</a:t>
          </a:r>
        </a:p>
      </dgm:t>
    </dgm:pt>
    <dgm:pt modelId="{0772EA75-C099-4E2F-883D-C0A397F35799}" type="parTrans" cxnId="{D5EF3EB6-3A71-4AD5-ACFB-A913871A74D7}">
      <dgm:prSet/>
      <dgm:spPr/>
      <dgm:t>
        <a:bodyPr/>
        <a:lstStyle/>
        <a:p>
          <a:endParaRPr lang="en-US">
            <a:solidFill>
              <a:srgbClr val="002060"/>
            </a:solidFill>
          </a:endParaRPr>
        </a:p>
      </dgm:t>
    </dgm:pt>
    <dgm:pt modelId="{75C745B2-E8DC-46CB-A11C-8E383474F503}" type="sibTrans" cxnId="{D5EF3EB6-3A71-4AD5-ACFB-A913871A74D7}">
      <dgm:prSet/>
      <dgm:spPr/>
      <dgm:t>
        <a:bodyPr/>
        <a:lstStyle/>
        <a:p>
          <a:endParaRPr lang="en-US">
            <a:solidFill>
              <a:srgbClr val="002060"/>
            </a:solidFill>
          </a:endParaRPr>
        </a:p>
      </dgm:t>
    </dgm:pt>
    <dgm:pt modelId="{57C8BD48-108F-4307-B730-3A7AB0B12CB4}">
      <dgm:prSet custT="1"/>
      <dgm:spPr/>
      <dgm:t>
        <a:bodyPr/>
        <a:lstStyle/>
        <a:p>
          <a:r>
            <a:rPr lang="en-US" sz="4000">
              <a:solidFill>
                <a:srgbClr val="002060"/>
              </a:solidFill>
            </a:rPr>
            <a:t>Anellidi</a:t>
          </a:r>
        </a:p>
      </dgm:t>
    </dgm:pt>
    <dgm:pt modelId="{319400BB-036E-430E-BC33-756EDA2FE32E}" type="parTrans" cxnId="{4884B290-A3B2-4192-9D46-32A19ABCF417}">
      <dgm:prSet/>
      <dgm:spPr/>
      <dgm:t>
        <a:bodyPr/>
        <a:lstStyle/>
        <a:p>
          <a:endParaRPr lang="en-US">
            <a:solidFill>
              <a:srgbClr val="002060"/>
            </a:solidFill>
          </a:endParaRPr>
        </a:p>
      </dgm:t>
    </dgm:pt>
    <dgm:pt modelId="{F18F3823-65F1-44AA-BDBA-CB25102B0473}" type="sibTrans" cxnId="{4884B290-A3B2-4192-9D46-32A19ABCF417}">
      <dgm:prSet/>
      <dgm:spPr/>
      <dgm:t>
        <a:bodyPr/>
        <a:lstStyle/>
        <a:p>
          <a:endParaRPr lang="en-US">
            <a:solidFill>
              <a:srgbClr val="002060"/>
            </a:solidFill>
          </a:endParaRPr>
        </a:p>
      </dgm:t>
    </dgm:pt>
    <dgm:pt modelId="{8C05A237-F528-4583-BF7E-26441A190956}">
      <dgm:prSet custT="1"/>
      <dgm:spPr/>
      <dgm:t>
        <a:bodyPr/>
        <a:lstStyle/>
        <a:p>
          <a:r>
            <a:rPr lang="en-US" sz="4000">
              <a:solidFill>
                <a:srgbClr val="002060"/>
              </a:solidFill>
            </a:rPr>
            <a:t>Molluschi</a:t>
          </a:r>
        </a:p>
      </dgm:t>
    </dgm:pt>
    <dgm:pt modelId="{98785257-0BD1-48FD-B138-D2BBB1F96E6C}" type="parTrans" cxnId="{24F3EE27-C5D2-43C9-93A6-FE0AD4982E31}">
      <dgm:prSet/>
      <dgm:spPr/>
      <dgm:t>
        <a:bodyPr/>
        <a:lstStyle/>
        <a:p>
          <a:endParaRPr lang="en-US">
            <a:solidFill>
              <a:srgbClr val="002060"/>
            </a:solidFill>
          </a:endParaRPr>
        </a:p>
      </dgm:t>
    </dgm:pt>
    <dgm:pt modelId="{AD60847F-5C17-4AC7-9BEF-D64669C4AC81}" type="sibTrans" cxnId="{24F3EE27-C5D2-43C9-93A6-FE0AD4982E31}">
      <dgm:prSet/>
      <dgm:spPr/>
      <dgm:t>
        <a:bodyPr/>
        <a:lstStyle/>
        <a:p>
          <a:endParaRPr lang="en-US">
            <a:solidFill>
              <a:srgbClr val="002060"/>
            </a:solidFill>
          </a:endParaRPr>
        </a:p>
      </dgm:t>
    </dgm:pt>
    <dgm:pt modelId="{F09111DC-3352-4DA2-AC75-591547FF3207}">
      <dgm:prSet custT="1"/>
      <dgm:spPr/>
      <dgm:t>
        <a:bodyPr/>
        <a:lstStyle/>
        <a:p>
          <a:r>
            <a:rPr lang="en-US" sz="4000" dirty="0" err="1">
              <a:solidFill>
                <a:srgbClr val="002060"/>
              </a:solidFill>
            </a:rPr>
            <a:t>Platelminti</a:t>
          </a:r>
          <a:endParaRPr lang="en-US" sz="4000" dirty="0">
            <a:solidFill>
              <a:srgbClr val="002060"/>
            </a:solidFill>
          </a:endParaRPr>
        </a:p>
      </dgm:t>
    </dgm:pt>
    <dgm:pt modelId="{CAB37C5A-AD26-4031-B5CE-2B69016EF16D}" type="parTrans" cxnId="{22E477E1-F7A7-4817-8C1A-05189747F7DD}">
      <dgm:prSet/>
      <dgm:spPr/>
      <dgm:t>
        <a:bodyPr/>
        <a:lstStyle/>
        <a:p>
          <a:endParaRPr lang="en-US">
            <a:solidFill>
              <a:srgbClr val="002060"/>
            </a:solidFill>
          </a:endParaRPr>
        </a:p>
      </dgm:t>
    </dgm:pt>
    <dgm:pt modelId="{6A57BB09-52C4-4B04-82FE-3E462AD9C650}" type="sibTrans" cxnId="{22E477E1-F7A7-4817-8C1A-05189747F7DD}">
      <dgm:prSet/>
      <dgm:spPr/>
      <dgm:t>
        <a:bodyPr/>
        <a:lstStyle/>
        <a:p>
          <a:endParaRPr lang="en-US">
            <a:solidFill>
              <a:srgbClr val="002060"/>
            </a:solidFill>
          </a:endParaRPr>
        </a:p>
      </dgm:t>
    </dgm:pt>
    <dgm:pt modelId="{5D01DCE6-6E8E-4A7A-8B1F-5D8DFC1DF56E}" type="pres">
      <dgm:prSet presAssocID="{AEEC4C8E-A909-42E3-821F-F98161B8B848}" presName="vert0" presStyleCnt="0">
        <dgm:presLayoutVars>
          <dgm:dir/>
          <dgm:animOne val="branch"/>
          <dgm:animLvl val="lvl"/>
        </dgm:presLayoutVars>
      </dgm:prSet>
      <dgm:spPr/>
    </dgm:pt>
    <dgm:pt modelId="{4F69AFE2-A1C3-4947-8ED8-9C2ABCD1ECA9}" type="pres">
      <dgm:prSet presAssocID="{13A6B7F4-71AD-4F10-8065-42D05D4CAD9B}" presName="thickLine" presStyleLbl="alignNode1" presStyleIdx="0" presStyleCnt="1"/>
      <dgm:spPr/>
    </dgm:pt>
    <dgm:pt modelId="{E9DB9A9A-6D3E-4823-9501-F293B210C5D9}" type="pres">
      <dgm:prSet presAssocID="{13A6B7F4-71AD-4F10-8065-42D05D4CAD9B}" presName="horz1" presStyleCnt="0"/>
      <dgm:spPr/>
    </dgm:pt>
    <dgm:pt modelId="{17E90A90-F921-4B50-A12C-4325E283FA2A}" type="pres">
      <dgm:prSet presAssocID="{13A6B7F4-71AD-4F10-8065-42D05D4CAD9B}" presName="tx1" presStyleLbl="revTx" presStyleIdx="0" presStyleCnt="6" custScaleX="290418"/>
      <dgm:spPr/>
    </dgm:pt>
    <dgm:pt modelId="{E48DF0B2-0376-42FF-A9E8-359D89DDD647}" type="pres">
      <dgm:prSet presAssocID="{13A6B7F4-71AD-4F10-8065-42D05D4CAD9B}" presName="vert1" presStyleCnt="0"/>
      <dgm:spPr/>
    </dgm:pt>
    <dgm:pt modelId="{65E39F06-11AB-4433-B4A1-9A1EE777AA3A}" type="pres">
      <dgm:prSet presAssocID="{74ABF941-EACA-4DEA-9FF7-FAA1423D20FA}" presName="vertSpace2a" presStyleCnt="0"/>
      <dgm:spPr/>
    </dgm:pt>
    <dgm:pt modelId="{93FC1D33-828B-4D71-8AF7-3FB37CD85547}" type="pres">
      <dgm:prSet presAssocID="{74ABF941-EACA-4DEA-9FF7-FAA1423D20FA}" presName="horz2" presStyleCnt="0"/>
      <dgm:spPr/>
    </dgm:pt>
    <dgm:pt modelId="{81ACC134-C09E-41B5-B87C-A1FD5600BA37}" type="pres">
      <dgm:prSet presAssocID="{74ABF941-EACA-4DEA-9FF7-FAA1423D20FA}" presName="horzSpace2" presStyleCnt="0"/>
      <dgm:spPr/>
    </dgm:pt>
    <dgm:pt modelId="{1E7F31EF-D866-4D88-BE8D-99D6D92CAE5B}" type="pres">
      <dgm:prSet presAssocID="{74ABF941-EACA-4DEA-9FF7-FAA1423D20FA}" presName="tx2" presStyleLbl="revTx" presStyleIdx="1" presStyleCnt="6"/>
      <dgm:spPr/>
    </dgm:pt>
    <dgm:pt modelId="{0B45C381-D222-49BB-80D7-E935A17BD679}" type="pres">
      <dgm:prSet presAssocID="{74ABF941-EACA-4DEA-9FF7-FAA1423D20FA}" presName="vert2" presStyleCnt="0"/>
      <dgm:spPr/>
    </dgm:pt>
    <dgm:pt modelId="{DABE1D9C-FD67-43DF-ABB0-2E24DC7728B0}" type="pres">
      <dgm:prSet presAssocID="{74ABF941-EACA-4DEA-9FF7-FAA1423D20FA}" presName="thinLine2b" presStyleLbl="callout" presStyleIdx="0" presStyleCnt="5"/>
      <dgm:spPr/>
    </dgm:pt>
    <dgm:pt modelId="{AB412566-9793-49D7-8E78-58FA3A745F40}" type="pres">
      <dgm:prSet presAssocID="{74ABF941-EACA-4DEA-9FF7-FAA1423D20FA}" presName="vertSpace2b" presStyleCnt="0"/>
      <dgm:spPr/>
    </dgm:pt>
    <dgm:pt modelId="{8D214807-D4A8-40E6-BDE2-C9F311BBD418}" type="pres">
      <dgm:prSet presAssocID="{D1A3C88A-D430-4B83-A5D4-17622FB7DB80}" presName="horz2" presStyleCnt="0"/>
      <dgm:spPr/>
    </dgm:pt>
    <dgm:pt modelId="{817F9212-0B9B-45D3-9F3A-F76C0D9C11C4}" type="pres">
      <dgm:prSet presAssocID="{D1A3C88A-D430-4B83-A5D4-17622FB7DB80}" presName="horzSpace2" presStyleCnt="0"/>
      <dgm:spPr/>
    </dgm:pt>
    <dgm:pt modelId="{F3521D2D-7A5C-4DA6-BEF8-3A6570BAA2E4}" type="pres">
      <dgm:prSet presAssocID="{D1A3C88A-D430-4B83-A5D4-17622FB7DB80}" presName="tx2" presStyleLbl="revTx" presStyleIdx="2" presStyleCnt="6"/>
      <dgm:spPr/>
    </dgm:pt>
    <dgm:pt modelId="{389F427B-5F03-4FC6-BD03-62CB60EF2DAA}" type="pres">
      <dgm:prSet presAssocID="{D1A3C88A-D430-4B83-A5D4-17622FB7DB80}" presName="vert2" presStyleCnt="0"/>
      <dgm:spPr/>
    </dgm:pt>
    <dgm:pt modelId="{BDB9555A-F9E8-4928-B8D3-F0372FFA477D}" type="pres">
      <dgm:prSet presAssocID="{D1A3C88A-D430-4B83-A5D4-17622FB7DB80}" presName="thinLine2b" presStyleLbl="callout" presStyleIdx="1" presStyleCnt="5"/>
      <dgm:spPr/>
    </dgm:pt>
    <dgm:pt modelId="{C3AB2540-5C8A-4D5A-90C8-90126F5B3D29}" type="pres">
      <dgm:prSet presAssocID="{D1A3C88A-D430-4B83-A5D4-17622FB7DB80}" presName="vertSpace2b" presStyleCnt="0"/>
      <dgm:spPr/>
    </dgm:pt>
    <dgm:pt modelId="{C9E4048A-440C-4E30-B819-C08993E873A9}" type="pres">
      <dgm:prSet presAssocID="{57C8BD48-108F-4307-B730-3A7AB0B12CB4}" presName="horz2" presStyleCnt="0"/>
      <dgm:spPr/>
    </dgm:pt>
    <dgm:pt modelId="{81DE52AA-E43A-4B0C-AB22-D1505C5A4615}" type="pres">
      <dgm:prSet presAssocID="{57C8BD48-108F-4307-B730-3A7AB0B12CB4}" presName="horzSpace2" presStyleCnt="0"/>
      <dgm:spPr/>
    </dgm:pt>
    <dgm:pt modelId="{004A4E1C-476C-4ABF-9DB6-FF5BC6578F53}" type="pres">
      <dgm:prSet presAssocID="{57C8BD48-108F-4307-B730-3A7AB0B12CB4}" presName="tx2" presStyleLbl="revTx" presStyleIdx="3" presStyleCnt="6"/>
      <dgm:spPr/>
    </dgm:pt>
    <dgm:pt modelId="{4C97679C-4441-41EC-9053-1EF581EC60C4}" type="pres">
      <dgm:prSet presAssocID="{57C8BD48-108F-4307-B730-3A7AB0B12CB4}" presName="vert2" presStyleCnt="0"/>
      <dgm:spPr/>
    </dgm:pt>
    <dgm:pt modelId="{8C924540-3456-4D30-8224-D526DF7D8F32}" type="pres">
      <dgm:prSet presAssocID="{57C8BD48-108F-4307-B730-3A7AB0B12CB4}" presName="thinLine2b" presStyleLbl="callout" presStyleIdx="2" presStyleCnt="5"/>
      <dgm:spPr/>
    </dgm:pt>
    <dgm:pt modelId="{EDF8D949-2DD9-46CB-A630-E979B860E884}" type="pres">
      <dgm:prSet presAssocID="{57C8BD48-108F-4307-B730-3A7AB0B12CB4}" presName="vertSpace2b" presStyleCnt="0"/>
      <dgm:spPr/>
    </dgm:pt>
    <dgm:pt modelId="{BB2791F7-23C2-4B70-8EDF-38F6BC1B69FE}" type="pres">
      <dgm:prSet presAssocID="{8C05A237-F528-4583-BF7E-26441A190956}" presName="horz2" presStyleCnt="0"/>
      <dgm:spPr/>
    </dgm:pt>
    <dgm:pt modelId="{97A37CCF-045B-49F3-AA6A-0824612EA43F}" type="pres">
      <dgm:prSet presAssocID="{8C05A237-F528-4583-BF7E-26441A190956}" presName="horzSpace2" presStyleCnt="0"/>
      <dgm:spPr/>
    </dgm:pt>
    <dgm:pt modelId="{59966EB3-3AC1-4FEF-9B48-CAD6BBD264BD}" type="pres">
      <dgm:prSet presAssocID="{8C05A237-F528-4583-BF7E-26441A190956}" presName="tx2" presStyleLbl="revTx" presStyleIdx="4" presStyleCnt="6"/>
      <dgm:spPr/>
    </dgm:pt>
    <dgm:pt modelId="{9BC29EBB-98EB-4212-A00F-642C67F2E015}" type="pres">
      <dgm:prSet presAssocID="{8C05A237-F528-4583-BF7E-26441A190956}" presName="vert2" presStyleCnt="0"/>
      <dgm:spPr/>
    </dgm:pt>
    <dgm:pt modelId="{45BD8A25-E57E-4192-A111-53CE0CC9580D}" type="pres">
      <dgm:prSet presAssocID="{8C05A237-F528-4583-BF7E-26441A190956}" presName="thinLine2b" presStyleLbl="callout" presStyleIdx="3" presStyleCnt="5"/>
      <dgm:spPr/>
    </dgm:pt>
    <dgm:pt modelId="{8329E37A-EA40-49DC-868E-80B78BAE0917}" type="pres">
      <dgm:prSet presAssocID="{8C05A237-F528-4583-BF7E-26441A190956}" presName="vertSpace2b" presStyleCnt="0"/>
      <dgm:spPr/>
    </dgm:pt>
    <dgm:pt modelId="{F696A666-D026-4784-B133-5D80F01C4F1C}" type="pres">
      <dgm:prSet presAssocID="{F09111DC-3352-4DA2-AC75-591547FF3207}" presName="horz2" presStyleCnt="0"/>
      <dgm:spPr/>
    </dgm:pt>
    <dgm:pt modelId="{3AA63475-D9B4-49B6-BF1E-FA84C081A2F8}" type="pres">
      <dgm:prSet presAssocID="{F09111DC-3352-4DA2-AC75-591547FF3207}" presName="horzSpace2" presStyleCnt="0"/>
      <dgm:spPr/>
    </dgm:pt>
    <dgm:pt modelId="{394147DE-1EF6-4CEC-845E-4E035A5D8E51}" type="pres">
      <dgm:prSet presAssocID="{F09111DC-3352-4DA2-AC75-591547FF3207}" presName="tx2" presStyleLbl="revTx" presStyleIdx="5" presStyleCnt="6"/>
      <dgm:spPr/>
    </dgm:pt>
    <dgm:pt modelId="{3D28B1CA-4D2D-4429-BE8B-DF6A29B5CB61}" type="pres">
      <dgm:prSet presAssocID="{F09111DC-3352-4DA2-AC75-591547FF3207}" presName="vert2" presStyleCnt="0"/>
      <dgm:spPr/>
    </dgm:pt>
    <dgm:pt modelId="{0618E91D-600B-48C5-8609-99061ACF4812}" type="pres">
      <dgm:prSet presAssocID="{F09111DC-3352-4DA2-AC75-591547FF3207}" presName="thinLine2b" presStyleLbl="callout" presStyleIdx="4" presStyleCnt="5"/>
      <dgm:spPr/>
    </dgm:pt>
    <dgm:pt modelId="{33A77C53-41B7-4B62-906F-C849A50F0FFC}" type="pres">
      <dgm:prSet presAssocID="{F09111DC-3352-4DA2-AC75-591547FF3207}" presName="vertSpace2b" presStyleCnt="0"/>
      <dgm:spPr/>
    </dgm:pt>
  </dgm:ptLst>
  <dgm:cxnLst>
    <dgm:cxn modelId="{C3F61617-C2C1-4C46-A1E8-755082F890F6}" type="presOf" srcId="{8C05A237-F528-4583-BF7E-26441A190956}" destId="{59966EB3-3AC1-4FEF-9B48-CAD6BBD264BD}" srcOrd="0" destOrd="0" presId="urn:microsoft.com/office/officeart/2008/layout/LinedList"/>
    <dgm:cxn modelId="{BE24551E-8D8F-43A2-BB15-92CDF5812F99}" type="presOf" srcId="{74ABF941-EACA-4DEA-9FF7-FAA1423D20FA}" destId="{1E7F31EF-D866-4D88-BE8D-99D6D92CAE5B}" srcOrd="0" destOrd="0" presId="urn:microsoft.com/office/officeart/2008/layout/LinedList"/>
    <dgm:cxn modelId="{286A2D23-88A1-4AB7-BA01-9788B7B21975}" srcId="{13A6B7F4-71AD-4F10-8065-42D05D4CAD9B}" destId="{74ABF941-EACA-4DEA-9FF7-FAA1423D20FA}" srcOrd="0" destOrd="0" parTransId="{5580B936-4878-4A8F-BA66-F47F1B0F3993}" sibTransId="{F165FE3B-7AED-4203-9D00-EA8878A6A6A1}"/>
    <dgm:cxn modelId="{24F3EE27-C5D2-43C9-93A6-FE0AD4982E31}" srcId="{13A6B7F4-71AD-4F10-8065-42D05D4CAD9B}" destId="{8C05A237-F528-4583-BF7E-26441A190956}" srcOrd="3" destOrd="0" parTransId="{98785257-0BD1-48FD-B138-D2BBB1F96E6C}" sibTransId="{AD60847F-5C17-4AC7-9BEF-D64669C4AC81}"/>
    <dgm:cxn modelId="{0864062F-5C51-4E1D-815B-D80FDC4132E7}" srcId="{AEEC4C8E-A909-42E3-821F-F98161B8B848}" destId="{13A6B7F4-71AD-4F10-8065-42D05D4CAD9B}" srcOrd="0" destOrd="0" parTransId="{7AF7C326-F007-4570-AE67-4427B04AE6B6}" sibTransId="{F6FFBB0F-B79A-432C-B1B5-B5F02381F5B6}"/>
    <dgm:cxn modelId="{B0D61B63-24BC-4F0B-8C82-605F6A145BD7}" type="presOf" srcId="{13A6B7F4-71AD-4F10-8065-42D05D4CAD9B}" destId="{17E90A90-F921-4B50-A12C-4325E283FA2A}" srcOrd="0" destOrd="0" presId="urn:microsoft.com/office/officeart/2008/layout/LinedList"/>
    <dgm:cxn modelId="{32C1116C-E249-413C-BD49-68AE39293189}" type="presOf" srcId="{57C8BD48-108F-4307-B730-3A7AB0B12CB4}" destId="{004A4E1C-476C-4ABF-9DB6-FF5BC6578F53}" srcOrd="0" destOrd="0" presId="urn:microsoft.com/office/officeart/2008/layout/LinedList"/>
    <dgm:cxn modelId="{4884B290-A3B2-4192-9D46-32A19ABCF417}" srcId="{13A6B7F4-71AD-4F10-8065-42D05D4CAD9B}" destId="{57C8BD48-108F-4307-B730-3A7AB0B12CB4}" srcOrd="2" destOrd="0" parTransId="{319400BB-036E-430E-BC33-756EDA2FE32E}" sibTransId="{F18F3823-65F1-44AA-BDBA-CB25102B0473}"/>
    <dgm:cxn modelId="{D5EF3EB6-3A71-4AD5-ACFB-A913871A74D7}" srcId="{13A6B7F4-71AD-4F10-8065-42D05D4CAD9B}" destId="{D1A3C88A-D430-4B83-A5D4-17622FB7DB80}" srcOrd="1" destOrd="0" parTransId="{0772EA75-C099-4E2F-883D-C0A397F35799}" sibTransId="{75C745B2-E8DC-46CB-A11C-8E383474F503}"/>
    <dgm:cxn modelId="{39F12BD0-5534-4C35-B89A-4091E1E66BB4}" type="presOf" srcId="{F09111DC-3352-4DA2-AC75-591547FF3207}" destId="{394147DE-1EF6-4CEC-845E-4E035A5D8E51}" srcOrd="0" destOrd="0" presId="urn:microsoft.com/office/officeart/2008/layout/LinedList"/>
    <dgm:cxn modelId="{22E477E1-F7A7-4817-8C1A-05189747F7DD}" srcId="{13A6B7F4-71AD-4F10-8065-42D05D4CAD9B}" destId="{F09111DC-3352-4DA2-AC75-591547FF3207}" srcOrd="4" destOrd="0" parTransId="{CAB37C5A-AD26-4031-B5CE-2B69016EF16D}" sibTransId="{6A57BB09-52C4-4B04-82FE-3E462AD9C650}"/>
    <dgm:cxn modelId="{51CD81E7-D6CB-4747-B342-F18CB8E2F79E}" type="presOf" srcId="{AEEC4C8E-A909-42E3-821F-F98161B8B848}" destId="{5D01DCE6-6E8E-4A7A-8B1F-5D8DFC1DF56E}" srcOrd="0" destOrd="0" presId="urn:microsoft.com/office/officeart/2008/layout/LinedList"/>
    <dgm:cxn modelId="{018FC0EE-C055-4236-91CB-72AE0C1D4AD8}" type="presOf" srcId="{D1A3C88A-D430-4B83-A5D4-17622FB7DB80}" destId="{F3521D2D-7A5C-4DA6-BEF8-3A6570BAA2E4}" srcOrd="0" destOrd="0" presId="urn:microsoft.com/office/officeart/2008/layout/LinedList"/>
    <dgm:cxn modelId="{5950DDC6-A7D1-4CD6-B683-39D365A08F2C}" type="presParOf" srcId="{5D01DCE6-6E8E-4A7A-8B1F-5D8DFC1DF56E}" destId="{4F69AFE2-A1C3-4947-8ED8-9C2ABCD1ECA9}" srcOrd="0" destOrd="0" presId="urn:microsoft.com/office/officeart/2008/layout/LinedList"/>
    <dgm:cxn modelId="{51BDF315-041D-4DAF-997E-0C30B5AD7F5D}" type="presParOf" srcId="{5D01DCE6-6E8E-4A7A-8B1F-5D8DFC1DF56E}" destId="{E9DB9A9A-6D3E-4823-9501-F293B210C5D9}" srcOrd="1" destOrd="0" presId="urn:microsoft.com/office/officeart/2008/layout/LinedList"/>
    <dgm:cxn modelId="{8E7D7C26-D21E-489B-A93E-10C7994FDD68}" type="presParOf" srcId="{E9DB9A9A-6D3E-4823-9501-F293B210C5D9}" destId="{17E90A90-F921-4B50-A12C-4325E283FA2A}" srcOrd="0" destOrd="0" presId="urn:microsoft.com/office/officeart/2008/layout/LinedList"/>
    <dgm:cxn modelId="{ED928631-A9B9-4E5B-82F5-5F5F4A290EF7}" type="presParOf" srcId="{E9DB9A9A-6D3E-4823-9501-F293B210C5D9}" destId="{E48DF0B2-0376-42FF-A9E8-359D89DDD647}" srcOrd="1" destOrd="0" presId="urn:microsoft.com/office/officeart/2008/layout/LinedList"/>
    <dgm:cxn modelId="{95D759E3-06BE-4E9A-9D7E-84323C38B885}" type="presParOf" srcId="{E48DF0B2-0376-42FF-A9E8-359D89DDD647}" destId="{65E39F06-11AB-4433-B4A1-9A1EE777AA3A}" srcOrd="0" destOrd="0" presId="urn:microsoft.com/office/officeart/2008/layout/LinedList"/>
    <dgm:cxn modelId="{FB0A3499-6E53-402F-94D4-5D715DB431A6}" type="presParOf" srcId="{E48DF0B2-0376-42FF-A9E8-359D89DDD647}" destId="{93FC1D33-828B-4D71-8AF7-3FB37CD85547}" srcOrd="1" destOrd="0" presId="urn:microsoft.com/office/officeart/2008/layout/LinedList"/>
    <dgm:cxn modelId="{E83ABF67-E7C0-4AE2-8D1E-0464D9996673}" type="presParOf" srcId="{93FC1D33-828B-4D71-8AF7-3FB37CD85547}" destId="{81ACC134-C09E-41B5-B87C-A1FD5600BA37}" srcOrd="0" destOrd="0" presId="urn:microsoft.com/office/officeart/2008/layout/LinedList"/>
    <dgm:cxn modelId="{D417CB62-8CB8-46CC-B244-B11673382E1C}" type="presParOf" srcId="{93FC1D33-828B-4D71-8AF7-3FB37CD85547}" destId="{1E7F31EF-D866-4D88-BE8D-99D6D92CAE5B}" srcOrd="1" destOrd="0" presId="urn:microsoft.com/office/officeart/2008/layout/LinedList"/>
    <dgm:cxn modelId="{A37255C3-BE5B-4CDF-B9DA-5719A497AC1F}" type="presParOf" srcId="{93FC1D33-828B-4D71-8AF7-3FB37CD85547}" destId="{0B45C381-D222-49BB-80D7-E935A17BD679}" srcOrd="2" destOrd="0" presId="urn:microsoft.com/office/officeart/2008/layout/LinedList"/>
    <dgm:cxn modelId="{AE323E72-4E70-45AA-863B-5CE1118BBC6A}" type="presParOf" srcId="{E48DF0B2-0376-42FF-A9E8-359D89DDD647}" destId="{DABE1D9C-FD67-43DF-ABB0-2E24DC7728B0}" srcOrd="2" destOrd="0" presId="urn:microsoft.com/office/officeart/2008/layout/LinedList"/>
    <dgm:cxn modelId="{920C2A47-6DDF-40C8-8BD4-2B6034895755}" type="presParOf" srcId="{E48DF0B2-0376-42FF-A9E8-359D89DDD647}" destId="{AB412566-9793-49D7-8E78-58FA3A745F40}" srcOrd="3" destOrd="0" presId="urn:microsoft.com/office/officeart/2008/layout/LinedList"/>
    <dgm:cxn modelId="{6A56190B-190F-4852-9BFD-E869051E7952}" type="presParOf" srcId="{E48DF0B2-0376-42FF-A9E8-359D89DDD647}" destId="{8D214807-D4A8-40E6-BDE2-C9F311BBD418}" srcOrd="4" destOrd="0" presId="urn:microsoft.com/office/officeart/2008/layout/LinedList"/>
    <dgm:cxn modelId="{8218E88E-88CA-4D94-A182-E33B5C81FC53}" type="presParOf" srcId="{8D214807-D4A8-40E6-BDE2-C9F311BBD418}" destId="{817F9212-0B9B-45D3-9F3A-F76C0D9C11C4}" srcOrd="0" destOrd="0" presId="urn:microsoft.com/office/officeart/2008/layout/LinedList"/>
    <dgm:cxn modelId="{801496F9-F0B4-406E-AC28-6083F450381A}" type="presParOf" srcId="{8D214807-D4A8-40E6-BDE2-C9F311BBD418}" destId="{F3521D2D-7A5C-4DA6-BEF8-3A6570BAA2E4}" srcOrd="1" destOrd="0" presId="urn:microsoft.com/office/officeart/2008/layout/LinedList"/>
    <dgm:cxn modelId="{03510548-C71C-491F-965E-25F750052ED3}" type="presParOf" srcId="{8D214807-D4A8-40E6-BDE2-C9F311BBD418}" destId="{389F427B-5F03-4FC6-BD03-62CB60EF2DAA}" srcOrd="2" destOrd="0" presId="urn:microsoft.com/office/officeart/2008/layout/LinedList"/>
    <dgm:cxn modelId="{8D5C0A2B-6F0D-4FB2-A3AA-533BE93F4C06}" type="presParOf" srcId="{E48DF0B2-0376-42FF-A9E8-359D89DDD647}" destId="{BDB9555A-F9E8-4928-B8D3-F0372FFA477D}" srcOrd="5" destOrd="0" presId="urn:microsoft.com/office/officeart/2008/layout/LinedList"/>
    <dgm:cxn modelId="{079F0D1B-6660-4CC8-80C5-B5E33EBEC24D}" type="presParOf" srcId="{E48DF0B2-0376-42FF-A9E8-359D89DDD647}" destId="{C3AB2540-5C8A-4D5A-90C8-90126F5B3D29}" srcOrd="6" destOrd="0" presId="urn:microsoft.com/office/officeart/2008/layout/LinedList"/>
    <dgm:cxn modelId="{2BB64D27-B6CC-471C-97C3-79FEBEE4CDB3}" type="presParOf" srcId="{E48DF0B2-0376-42FF-A9E8-359D89DDD647}" destId="{C9E4048A-440C-4E30-B819-C08993E873A9}" srcOrd="7" destOrd="0" presId="urn:microsoft.com/office/officeart/2008/layout/LinedList"/>
    <dgm:cxn modelId="{03E61896-D66C-4584-B300-56AC34DF1264}" type="presParOf" srcId="{C9E4048A-440C-4E30-B819-C08993E873A9}" destId="{81DE52AA-E43A-4B0C-AB22-D1505C5A4615}" srcOrd="0" destOrd="0" presId="urn:microsoft.com/office/officeart/2008/layout/LinedList"/>
    <dgm:cxn modelId="{2882E2B8-C1E2-449A-8285-2E532DB145B7}" type="presParOf" srcId="{C9E4048A-440C-4E30-B819-C08993E873A9}" destId="{004A4E1C-476C-4ABF-9DB6-FF5BC6578F53}" srcOrd="1" destOrd="0" presId="urn:microsoft.com/office/officeart/2008/layout/LinedList"/>
    <dgm:cxn modelId="{76A82598-97C4-4029-93EE-470B52064EFA}" type="presParOf" srcId="{C9E4048A-440C-4E30-B819-C08993E873A9}" destId="{4C97679C-4441-41EC-9053-1EF581EC60C4}" srcOrd="2" destOrd="0" presId="urn:microsoft.com/office/officeart/2008/layout/LinedList"/>
    <dgm:cxn modelId="{B97FBB57-D7FA-498F-A164-15328A90F9EB}" type="presParOf" srcId="{E48DF0B2-0376-42FF-A9E8-359D89DDD647}" destId="{8C924540-3456-4D30-8224-D526DF7D8F32}" srcOrd="8" destOrd="0" presId="urn:microsoft.com/office/officeart/2008/layout/LinedList"/>
    <dgm:cxn modelId="{1D36F8ED-4ED0-46D7-A338-0B33586D5D97}" type="presParOf" srcId="{E48DF0B2-0376-42FF-A9E8-359D89DDD647}" destId="{EDF8D949-2DD9-46CB-A630-E979B860E884}" srcOrd="9" destOrd="0" presId="urn:microsoft.com/office/officeart/2008/layout/LinedList"/>
    <dgm:cxn modelId="{BC867EC3-028E-4571-9CEC-288A2B3ACBC2}" type="presParOf" srcId="{E48DF0B2-0376-42FF-A9E8-359D89DDD647}" destId="{BB2791F7-23C2-4B70-8EDF-38F6BC1B69FE}" srcOrd="10" destOrd="0" presId="urn:microsoft.com/office/officeart/2008/layout/LinedList"/>
    <dgm:cxn modelId="{3AF9F26B-4FE8-4061-8740-6311B60AC813}" type="presParOf" srcId="{BB2791F7-23C2-4B70-8EDF-38F6BC1B69FE}" destId="{97A37CCF-045B-49F3-AA6A-0824612EA43F}" srcOrd="0" destOrd="0" presId="urn:microsoft.com/office/officeart/2008/layout/LinedList"/>
    <dgm:cxn modelId="{B2F6CB9E-3761-4DB5-85D4-2BAE53270056}" type="presParOf" srcId="{BB2791F7-23C2-4B70-8EDF-38F6BC1B69FE}" destId="{59966EB3-3AC1-4FEF-9B48-CAD6BBD264BD}" srcOrd="1" destOrd="0" presId="urn:microsoft.com/office/officeart/2008/layout/LinedList"/>
    <dgm:cxn modelId="{EAD3375B-770C-4EC1-94A3-8B992C449879}" type="presParOf" srcId="{BB2791F7-23C2-4B70-8EDF-38F6BC1B69FE}" destId="{9BC29EBB-98EB-4212-A00F-642C67F2E015}" srcOrd="2" destOrd="0" presId="urn:microsoft.com/office/officeart/2008/layout/LinedList"/>
    <dgm:cxn modelId="{ADDB8DC5-26EE-4F1D-A6D4-063AC251FCEC}" type="presParOf" srcId="{E48DF0B2-0376-42FF-A9E8-359D89DDD647}" destId="{45BD8A25-E57E-4192-A111-53CE0CC9580D}" srcOrd="11" destOrd="0" presId="urn:microsoft.com/office/officeart/2008/layout/LinedList"/>
    <dgm:cxn modelId="{7F22ADDC-48FE-4475-8BA0-195758E7E7BB}" type="presParOf" srcId="{E48DF0B2-0376-42FF-A9E8-359D89DDD647}" destId="{8329E37A-EA40-49DC-868E-80B78BAE0917}" srcOrd="12" destOrd="0" presId="urn:microsoft.com/office/officeart/2008/layout/LinedList"/>
    <dgm:cxn modelId="{6F16BC46-FAAD-445D-9E17-F5A60164B1F2}" type="presParOf" srcId="{E48DF0B2-0376-42FF-A9E8-359D89DDD647}" destId="{F696A666-D026-4784-B133-5D80F01C4F1C}" srcOrd="13" destOrd="0" presId="urn:microsoft.com/office/officeart/2008/layout/LinedList"/>
    <dgm:cxn modelId="{81A157EF-5B18-4DDE-B0FE-2CF3FC79005C}" type="presParOf" srcId="{F696A666-D026-4784-B133-5D80F01C4F1C}" destId="{3AA63475-D9B4-49B6-BF1E-FA84C081A2F8}" srcOrd="0" destOrd="0" presId="urn:microsoft.com/office/officeart/2008/layout/LinedList"/>
    <dgm:cxn modelId="{AFE793CE-044D-40EC-B551-D8C37E2923E7}" type="presParOf" srcId="{F696A666-D026-4784-B133-5D80F01C4F1C}" destId="{394147DE-1EF6-4CEC-845E-4E035A5D8E51}" srcOrd="1" destOrd="0" presId="urn:microsoft.com/office/officeart/2008/layout/LinedList"/>
    <dgm:cxn modelId="{B565F862-1812-4BDF-868B-4C011CAA876E}" type="presParOf" srcId="{F696A666-D026-4784-B133-5D80F01C4F1C}" destId="{3D28B1CA-4D2D-4429-BE8B-DF6A29B5CB61}" srcOrd="2" destOrd="0" presId="urn:microsoft.com/office/officeart/2008/layout/LinedList"/>
    <dgm:cxn modelId="{7FC95A53-0EE9-45FD-91DD-D6232CE4393F}" type="presParOf" srcId="{E48DF0B2-0376-42FF-A9E8-359D89DDD647}" destId="{0618E91D-600B-48C5-8609-99061ACF4812}" srcOrd="14" destOrd="0" presId="urn:microsoft.com/office/officeart/2008/layout/LinedList"/>
    <dgm:cxn modelId="{BD3A84C9-9A2A-4138-853B-0765503998E1}" type="presParOf" srcId="{E48DF0B2-0376-42FF-A9E8-359D89DDD647}" destId="{33A77C53-41B7-4B62-906F-C849A50F0FF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9AFE2-A1C3-4947-8ED8-9C2ABCD1ECA9}">
      <dsp:nvSpPr>
        <dsp:cNvPr id="0" name=""/>
        <dsp:cNvSpPr/>
      </dsp:nvSpPr>
      <dsp:spPr>
        <a:xfrm>
          <a:off x="0" y="0"/>
          <a:ext cx="60743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90A90-F921-4B50-A12C-4325E283FA2A}">
      <dsp:nvSpPr>
        <dsp:cNvPr id="0" name=""/>
        <dsp:cNvSpPr/>
      </dsp:nvSpPr>
      <dsp:spPr>
        <a:xfrm>
          <a:off x="0" y="0"/>
          <a:ext cx="2553106" cy="499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dirty="0">
              <a:solidFill>
                <a:srgbClr val="002060"/>
              </a:solidFill>
            </a:rPr>
            <a:t>GRUPPI FAUNISTICI</a:t>
          </a:r>
          <a:r>
            <a:rPr lang="en-US" sz="2400" b="1" kern="1200" dirty="0">
              <a:solidFill>
                <a:srgbClr val="002060"/>
              </a:solidFill>
            </a:rPr>
            <a:t>:</a:t>
          </a:r>
        </a:p>
      </dsp:txBody>
      <dsp:txXfrm>
        <a:off x="0" y="0"/>
        <a:ext cx="2553106" cy="4990127"/>
      </dsp:txXfrm>
    </dsp:sp>
    <dsp:sp modelId="{1E7F31EF-D866-4D88-BE8D-99D6D92CAE5B}">
      <dsp:nvSpPr>
        <dsp:cNvPr id="0" name=""/>
        <dsp:cNvSpPr/>
      </dsp:nvSpPr>
      <dsp:spPr>
        <a:xfrm>
          <a:off x="2619040" y="47026"/>
          <a:ext cx="3450524" cy="94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err="1">
              <a:solidFill>
                <a:srgbClr val="002060"/>
              </a:solidFill>
            </a:rPr>
            <a:t>Insetti</a:t>
          </a:r>
          <a:endParaRPr lang="en-US" sz="4000" kern="1200" dirty="0">
            <a:solidFill>
              <a:srgbClr val="002060"/>
            </a:solidFill>
          </a:endParaRPr>
        </a:p>
      </dsp:txBody>
      <dsp:txXfrm>
        <a:off x="2619040" y="47026"/>
        <a:ext cx="3450524" cy="940521"/>
      </dsp:txXfrm>
    </dsp:sp>
    <dsp:sp modelId="{DABE1D9C-FD67-43DF-ABB0-2E24DC7728B0}">
      <dsp:nvSpPr>
        <dsp:cNvPr id="0" name=""/>
        <dsp:cNvSpPr/>
      </dsp:nvSpPr>
      <dsp:spPr>
        <a:xfrm>
          <a:off x="2553106" y="987548"/>
          <a:ext cx="35164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521D2D-7A5C-4DA6-BEF8-3A6570BAA2E4}">
      <dsp:nvSpPr>
        <dsp:cNvPr id="0" name=""/>
        <dsp:cNvSpPr/>
      </dsp:nvSpPr>
      <dsp:spPr>
        <a:xfrm>
          <a:off x="2619040" y="1034574"/>
          <a:ext cx="3450524" cy="94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rgbClr val="002060"/>
              </a:solidFill>
            </a:rPr>
            <a:t>Crostacei</a:t>
          </a:r>
        </a:p>
      </dsp:txBody>
      <dsp:txXfrm>
        <a:off x="2619040" y="1034574"/>
        <a:ext cx="3450524" cy="940521"/>
      </dsp:txXfrm>
    </dsp:sp>
    <dsp:sp modelId="{BDB9555A-F9E8-4928-B8D3-F0372FFA477D}">
      <dsp:nvSpPr>
        <dsp:cNvPr id="0" name=""/>
        <dsp:cNvSpPr/>
      </dsp:nvSpPr>
      <dsp:spPr>
        <a:xfrm>
          <a:off x="2553106" y="1975096"/>
          <a:ext cx="35164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A4E1C-476C-4ABF-9DB6-FF5BC6578F53}">
      <dsp:nvSpPr>
        <dsp:cNvPr id="0" name=""/>
        <dsp:cNvSpPr/>
      </dsp:nvSpPr>
      <dsp:spPr>
        <a:xfrm>
          <a:off x="2619040" y="2022122"/>
          <a:ext cx="3450524" cy="94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rgbClr val="002060"/>
              </a:solidFill>
            </a:rPr>
            <a:t>Anellidi</a:t>
          </a:r>
        </a:p>
      </dsp:txBody>
      <dsp:txXfrm>
        <a:off x="2619040" y="2022122"/>
        <a:ext cx="3450524" cy="940521"/>
      </dsp:txXfrm>
    </dsp:sp>
    <dsp:sp modelId="{8C924540-3456-4D30-8224-D526DF7D8F32}">
      <dsp:nvSpPr>
        <dsp:cNvPr id="0" name=""/>
        <dsp:cNvSpPr/>
      </dsp:nvSpPr>
      <dsp:spPr>
        <a:xfrm>
          <a:off x="2553106" y="2962644"/>
          <a:ext cx="35164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966EB3-3AC1-4FEF-9B48-CAD6BBD264BD}">
      <dsp:nvSpPr>
        <dsp:cNvPr id="0" name=""/>
        <dsp:cNvSpPr/>
      </dsp:nvSpPr>
      <dsp:spPr>
        <a:xfrm>
          <a:off x="2619040" y="3009670"/>
          <a:ext cx="3450524" cy="94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rgbClr val="002060"/>
              </a:solidFill>
            </a:rPr>
            <a:t>Molluschi</a:t>
          </a:r>
        </a:p>
      </dsp:txBody>
      <dsp:txXfrm>
        <a:off x="2619040" y="3009670"/>
        <a:ext cx="3450524" cy="940521"/>
      </dsp:txXfrm>
    </dsp:sp>
    <dsp:sp modelId="{45BD8A25-E57E-4192-A111-53CE0CC9580D}">
      <dsp:nvSpPr>
        <dsp:cNvPr id="0" name=""/>
        <dsp:cNvSpPr/>
      </dsp:nvSpPr>
      <dsp:spPr>
        <a:xfrm>
          <a:off x="2553106" y="3950192"/>
          <a:ext cx="35164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4147DE-1EF6-4CEC-845E-4E035A5D8E51}">
      <dsp:nvSpPr>
        <dsp:cNvPr id="0" name=""/>
        <dsp:cNvSpPr/>
      </dsp:nvSpPr>
      <dsp:spPr>
        <a:xfrm>
          <a:off x="2619040" y="3997218"/>
          <a:ext cx="3450524" cy="94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err="1">
              <a:solidFill>
                <a:srgbClr val="002060"/>
              </a:solidFill>
            </a:rPr>
            <a:t>Platelminti</a:t>
          </a:r>
          <a:endParaRPr lang="en-US" sz="4000" kern="1200" dirty="0">
            <a:solidFill>
              <a:srgbClr val="002060"/>
            </a:solidFill>
          </a:endParaRPr>
        </a:p>
      </dsp:txBody>
      <dsp:txXfrm>
        <a:off x="2619040" y="3997218"/>
        <a:ext cx="3450524" cy="940521"/>
      </dsp:txXfrm>
    </dsp:sp>
    <dsp:sp modelId="{0618E91D-600B-48C5-8609-99061ACF4812}">
      <dsp:nvSpPr>
        <dsp:cNvPr id="0" name=""/>
        <dsp:cNvSpPr/>
      </dsp:nvSpPr>
      <dsp:spPr>
        <a:xfrm>
          <a:off x="2553106" y="4937740"/>
          <a:ext cx="35164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0D92A-CD83-4613-B282-2E6292BAEBE1}" type="datetimeFigureOut">
              <a:rPr lang="it-IT" smtClean="0"/>
              <a:t>08/04/2021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0687D-0B1A-42AD-93F5-6A3C2E732C4A}" type="slidenum">
              <a:rPr lang="it-IT" smtClean="0"/>
              <a:t>‹N›</a:t>
            </a:fld>
            <a:endParaRPr lang="it-IT"/>
          </a:p>
        </p:txBody>
      </p:sp>
    </p:spTree>
    <p:extLst>
      <p:ext uri="{BB962C8B-B14F-4D97-AF65-F5344CB8AC3E}">
        <p14:creationId xmlns:p14="http://schemas.microsoft.com/office/powerpoint/2010/main" val="298234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98C7B5-9A02-413F-B83E-F0E692CFD39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IT" dirty="0"/>
          </a:p>
        </p:txBody>
      </p:sp>
      <p:sp>
        <p:nvSpPr>
          <p:cNvPr id="3" name="Sottotitolo 2">
            <a:extLst>
              <a:ext uri="{FF2B5EF4-FFF2-40B4-BE49-F238E27FC236}">
                <a16:creationId xmlns:a16="http://schemas.microsoft.com/office/drawing/2014/main" id="{5182247A-372B-4BE3-8CF4-51057DC0A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cxnSp>
        <p:nvCxnSpPr>
          <p:cNvPr id="9" name="Connettore diritto 8">
            <a:extLst>
              <a:ext uri="{FF2B5EF4-FFF2-40B4-BE49-F238E27FC236}">
                <a16:creationId xmlns:a16="http://schemas.microsoft.com/office/drawing/2014/main" id="{1DD916C9-5FE6-4F24-A130-CD794381F5EB}"/>
              </a:ext>
            </a:extLst>
          </p:cNvPr>
          <p:cNvCxnSpPr>
            <a:cxnSpLocks/>
          </p:cNvCxnSpPr>
          <p:nvPr userDrawn="1"/>
        </p:nvCxnSpPr>
        <p:spPr>
          <a:xfrm>
            <a:off x="133004" y="6273195"/>
            <a:ext cx="1195370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egnaposto data 3">
            <a:extLst>
              <a:ext uri="{FF2B5EF4-FFF2-40B4-BE49-F238E27FC236}">
                <a16:creationId xmlns:a16="http://schemas.microsoft.com/office/drawing/2014/main" id="{69DE0CA4-AF20-49A2-8354-028308651B3B}"/>
              </a:ext>
            </a:extLst>
          </p:cNvPr>
          <p:cNvSpPr>
            <a:spLocks noGrp="1"/>
          </p:cNvSpPr>
          <p:nvPr>
            <p:ph type="dt" sz="half" idx="10"/>
          </p:nvPr>
        </p:nvSpPr>
        <p:spPr>
          <a:xfrm>
            <a:off x="133004" y="6356350"/>
            <a:ext cx="881149" cy="365125"/>
          </a:xfrm>
        </p:spPr>
        <p:txBody>
          <a:bodyPr/>
          <a:lstStyle>
            <a:lvl1pPr>
              <a:defRPr sz="1000"/>
            </a:lvl1pPr>
          </a:lstStyle>
          <a:p>
            <a:r>
              <a:rPr lang="it-IT"/>
              <a:t>18/03/2021</a:t>
            </a:r>
          </a:p>
        </p:txBody>
      </p:sp>
      <p:sp>
        <p:nvSpPr>
          <p:cNvPr id="13" name="Segnaposto piè di pagina 4">
            <a:extLst>
              <a:ext uri="{FF2B5EF4-FFF2-40B4-BE49-F238E27FC236}">
                <a16:creationId xmlns:a16="http://schemas.microsoft.com/office/drawing/2014/main" id="{8E3F9294-997F-4F03-857C-24C50CAF461C}"/>
              </a:ext>
            </a:extLst>
          </p:cNvPr>
          <p:cNvSpPr>
            <a:spLocks noGrp="1"/>
          </p:cNvSpPr>
          <p:nvPr>
            <p:ph type="ftr" sz="quarter" idx="11"/>
          </p:nvPr>
        </p:nvSpPr>
        <p:spPr>
          <a:xfrm>
            <a:off x="1088967" y="6356350"/>
            <a:ext cx="10970029" cy="365125"/>
          </a:xfrm>
        </p:spPr>
        <p:txBody>
          <a:bodyPr/>
          <a:lstStyle>
            <a:lvl1pPr>
              <a:defRPr sz="1000"/>
            </a:lvl1pPr>
          </a:lstStyle>
          <a:p>
            <a:r>
              <a:rPr lang="it-IT"/>
              <a:t>Green school | LC, PV, SO, VA,| "L'importanza dell'acqua" Silvia Cerea - Lino Pizzochero</a:t>
            </a:r>
            <a:endParaRPr lang="it-IT" dirty="0"/>
          </a:p>
        </p:txBody>
      </p:sp>
      <p:pic>
        <p:nvPicPr>
          <p:cNvPr id="16" name="Immagine 15">
            <a:extLst>
              <a:ext uri="{FF2B5EF4-FFF2-40B4-BE49-F238E27FC236}">
                <a16:creationId xmlns:a16="http://schemas.microsoft.com/office/drawing/2014/main" id="{23CF561A-4332-428F-A931-609F9F036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24" y="178802"/>
            <a:ext cx="1331976" cy="435864"/>
          </a:xfrm>
          <a:prstGeom prst="rect">
            <a:avLst/>
          </a:prstGeom>
        </p:spPr>
      </p:pic>
      <p:cxnSp>
        <p:nvCxnSpPr>
          <p:cNvPr id="17" name="Connettore diritto 16">
            <a:extLst>
              <a:ext uri="{FF2B5EF4-FFF2-40B4-BE49-F238E27FC236}">
                <a16:creationId xmlns:a16="http://schemas.microsoft.com/office/drawing/2014/main" id="{50199FC6-FE29-4BF3-ACAB-F2D3F8F0940B}"/>
              </a:ext>
            </a:extLst>
          </p:cNvPr>
          <p:cNvCxnSpPr>
            <a:cxnSpLocks/>
          </p:cNvCxnSpPr>
          <p:nvPr userDrawn="1"/>
        </p:nvCxnSpPr>
        <p:spPr>
          <a:xfrm>
            <a:off x="133004" y="681500"/>
            <a:ext cx="1195370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8967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agine con didascalia con titol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F911956B-44BA-47E4-AE6F-93377434E96E}"/>
              </a:ext>
            </a:extLst>
          </p:cNvPr>
          <p:cNvSpPr>
            <a:spLocks noGrp="1"/>
          </p:cNvSpPr>
          <p:nvPr>
            <p:ph type="pic" idx="1"/>
          </p:nvPr>
        </p:nvSpPr>
        <p:spPr>
          <a:xfrm>
            <a:off x="5059161" y="1049375"/>
            <a:ext cx="6811409" cy="49590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Titolo 1">
            <a:extLst>
              <a:ext uri="{FF2B5EF4-FFF2-40B4-BE49-F238E27FC236}">
                <a16:creationId xmlns:a16="http://schemas.microsoft.com/office/drawing/2014/main" id="{5BAB029E-32FD-454C-9542-EEE4479F45A2}"/>
              </a:ext>
            </a:extLst>
          </p:cNvPr>
          <p:cNvSpPr>
            <a:spLocks noGrp="1"/>
          </p:cNvSpPr>
          <p:nvPr>
            <p:ph type="title"/>
          </p:nvPr>
        </p:nvSpPr>
        <p:spPr>
          <a:xfrm>
            <a:off x="440576" y="1049372"/>
            <a:ext cx="4331450" cy="1008028"/>
          </a:xfrm>
        </p:spPr>
        <p:txBody>
          <a:bodyPr anchor="b">
            <a:normAutofit/>
          </a:bodyPr>
          <a:lstStyle>
            <a:lvl1pPr algn="ctr">
              <a:defRPr sz="2800"/>
            </a:lvl1pPr>
          </a:lstStyle>
          <a:p>
            <a:r>
              <a:rPr lang="it-IT"/>
              <a:t>Fare clic per modificare lo stile del titolo dello schema</a:t>
            </a:r>
            <a:endParaRPr lang="it-IT" dirty="0"/>
          </a:p>
        </p:txBody>
      </p:sp>
      <p:sp>
        <p:nvSpPr>
          <p:cNvPr id="9" name="Segnaposto testo 3">
            <a:extLst>
              <a:ext uri="{FF2B5EF4-FFF2-40B4-BE49-F238E27FC236}">
                <a16:creationId xmlns:a16="http://schemas.microsoft.com/office/drawing/2014/main" id="{8F411670-C380-4163-BCE7-BB838FCBEC2D}"/>
              </a:ext>
            </a:extLst>
          </p:cNvPr>
          <p:cNvSpPr>
            <a:spLocks noGrp="1"/>
          </p:cNvSpPr>
          <p:nvPr>
            <p:ph type="body" sz="half" idx="2"/>
          </p:nvPr>
        </p:nvSpPr>
        <p:spPr>
          <a:xfrm>
            <a:off x="440576" y="2198056"/>
            <a:ext cx="4331450" cy="38103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data 3">
            <a:extLst>
              <a:ext uri="{FF2B5EF4-FFF2-40B4-BE49-F238E27FC236}">
                <a16:creationId xmlns:a16="http://schemas.microsoft.com/office/drawing/2014/main" id="{CF9D9354-C134-438E-8BAF-6FB3558485E9}"/>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11" name="Segnaposto piè di pagina 4">
            <a:extLst>
              <a:ext uri="{FF2B5EF4-FFF2-40B4-BE49-F238E27FC236}">
                <a16:creationId xmlns:a16="http://schemas.microsoft.com/office/drawing/2014/main" id="{17D14E7D-604D-4150-AC4C-6A6BAD951F77}"/>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2" name="Segnaposto numero diapositiva 5">
            <a:extLst>
              <a:ext uri="{FF2B5EF4-FFF2-40B4-BE49-F238E27FC236}">
                <a16:creationId xmlns:a16="http://schemas.microsoft.com/office/drawing/2014/main" id="{BD0CEF43-6C6B-438F-996F-43339E0A953A}"/>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3" name="Connettore diritto 12">
            <a:extLst>
              <a:ext uri="{FF2B5EF4-FFF2-40B4-BE49-F238E27FC236}">
                <a16:creationId xmlns:a16="http://schemas.microsoft.com/office/drawing/2014/main" id="{C2C43324-2FAC-4447-9C79-E892F2348F7B}"/>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9565E07D-49F4-4281-B54F-FE7C34B226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cxnSp>
        <p:nvCxnSpPr>
          <p:cNvPr id="18" name="Connettore diritto 17">
            <a:extLst>
              <a:ext uri="{FF2B5EF4-FFF2-40B4-BE49-F238E27FC236}">
                <a16:creationId xmlns:a16="http://schemas.microsoft.com/office/drawing/2014/main" id="{7FF078BB-3F7F-4310-8F63-17253926B49E}"/>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6134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F911956B-44BA-47E4-AE6F-93377434E96E}"/>
              </a:ext>
            </a:extLst>
          </p:cNvPr>
          <p:cNvSpPr>
            <a:spLocks noGrp="1"/>
          </p:cNvSpPr>
          <p:nvPr>
            <p:ph type="pic" idx="1"/>
          </p:nvPr>
        </p:nvSpPr>
        <p:spPr>
          <a:xfrm>
            <a:off x="5059161" y="399013"/>
            <a:ext cx="6811409" cy="56094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Titolo 1">
            <a:extLst>
              <a:ext uri="{FF2B5EF4-FFF2-40B4-BE49-F238E27FC236}">
                <a16:creationId xmlns:a16="http://schemas.microsoft.com/office/drawing/2014/main" id="{5BAB029E-32FD-454C-9542-EEE4479F45A2}"/>
              </a:ext>
            </a:extLst>
          </p:cNvPr>
          <p:cNvSpPr>
            <a:spLocks noGrp="1"/>
          </p:cNvSpPr>
          <p:nvPr>
            <p:ph type="title"/>
          </p:nvPr>
        </p:nvSpPr>
        <p:spPr>
          <a:xfrm>
            <a:off x="440576" y="399014"/>
            <a:ext cx="4331450" cy="1346660"/>
          </a:xfrm>
        </p:spPr>
        <p:txBody>
          <a:bodyPr anchor="b"/>
          <a:lstStyle>
            <a:lvl1pPr algn="ctr">
              <a:defRPr sz="3200"/>
            </a:lvl1pPr>
          </a:lstStyle>
          <a:p>
            <a:r>
              <a:rPr lang="it-IT" dirty="0"/>
              <a:t>Fare clic per modificare lo stile del titolo dello schema</a:t>
            </a:r>
          </a:p>
        </p:txBody>
      </p:sp>
      <p:sp>
        <p:nvSpPr>
          <p:cNvPr id="9" name="Segnaposto testo 3">
            <a:extLst>
              <a:ext uri="{FF2B5EF4-FFF2-40B4-BE49-F238E27FC236}">
                <a16:creationId xmlns:a16="http://schemas.microsoft.com/office/drawing/2014/main" id="{8F411670-C380-4163-BCE7-BB838FCBEC2D}"/>
              </a:ext>
            </a:extLst>
          </p:cNvPr>
          <p:cNvSpPr>
            <a:spLocks noGrp="1"/>
          </p:cNvSpPr>
          <p:nvPr>
            <p:ph type="body" sz="half" idx="2"/>
          </p:nvPr>
        </p:nvSpPr>
        <p:spPr>
          <a:xfrm>
            <a:off x="440576" y="2198056"/>
            <a:ext cx="4331450" cy="38103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data 3">
            <a:extLst>
              <a:ext uri="{FF2B5EF4-FFF2-40B4-BE49-F238E27FC236}">
                <a16:creationId xmlns:a16="http://schemas.microsoft.com/office/drawing/2014/main" id="{CF9D9354-C134-438E-8BAF-6FB3558485E9}"/>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11" name="Segnaposto piè di pagina 4">
            <a:extLst>
              <a:ext uri="{FF2B5EF4-FFF2-40B4-BE49-F238E27FC236}">
                <a16:creationId xmlns:a16="http://schemas.microsoft.com/office/drawing/2014/main" id="{17D14E7D-604D-4150-AC4C-6A6BAD951F77}"/>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2" name="Segnaposto numero diapositiva 5">
            <a:extLst>
              <a:ext uri="{FF2B5EF4-FFF2-40B4-BE49-F238E27FC236}">
                <a16:creationId xmlns:a16="http://schemas.microsoft.com/office/drawing/2014/main" id="{BD0CEF43-6C6B-438F-996F-43339E0A953A}"/>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3" name="Connettore diritto 12">
            <a:extLst>
              <a:ext uri="{FF2B5EF4-FFF2-40B4-BE49-F238E27FC236}">
                <a16:creationId xmlns:a16="http://schemas.microsoft.com/office/drawing/2014/main" id="{C2C43324-2FAC-4447-9C79-E892F2348F7B}"/>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9565E07D-49F4-4281-B54F-FE7C34B226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cxnSp>
        <p:nvCxnSpPr>
          <p:cNvPr id="15" name="Connettore diritto 14">
            <a:extLst>
              <a:ext uri="{FF2B5EF4-FFF2-40B4-BE49-F238E27FC236}">
                <a16:creationId xmlns:a16="http://schemas.microsoft.com/office/drawing/2014/main" id="{D50AC060-052E-4D99-A697-FB699655CA4F}"/>
              </a:ext>
            </a:extLst>
          </p:cNvPr>
          <p:cNvCxnSpPr>
            <a:cxnSpLocks/>
          </p:cNvCxnSpPr>
          <p:nvPr userDrawn="1"/>
        </p:nvCxnSpPr>
        <p:spPr>
          <a:xfrm>
            <a:off x="4915593" y="382386"/>
            <a:ext cx="0" cy="56472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0135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Vuota senza titolo">
    <p:spTree>
      <p:nvGrpSpPr>
        <p:cNvPr id="1" name=""/>
        <p:cNvGrpSpPr/>
        <p:nvPr/>
      </p:nvGrpSpPr>
      <p:grpSpPr>
        <a:xfrm>
          <a:off x="0" y="0"/>
          <a:ext cx="0" cy="0"/>
          <a:chOff x="0" y="0"/>
          <a:chExt cx="0" cy="0"/>
        </a:xfrm>
      </p:grpSpPr>
      <p:sp>
        <p:nvSpPr>
          <p:cNvPr id="5" name="Segnaposto data 3">
            <a:extLst>
              <a:ext uri="{FF2B5EF4-FFF2-40B4-BE49-F238E27FC236}">
                <a16:creationId xmlns:a16="http://schemas.microsoft.com/office/drawing/2014/main" id="{A8D22857-58DF-40B6-BE89-EB634C537ABF}"/>
              </a:ext>
            </a:extLst>
          </p:cNvPr>
          <p:cNvSpPr>
            <a:spLocks noGrp="1"/>
          </p:cNvSpPr>
          <p:nvPr>
            <p:ph type="dt" sz="half" idx="10"/>
          </p:nvPr>
        </p:nvSpPr>
        <p:spPr>
          <a:xfrm>
            <a:off x="1803862" y="6356350"/>
            <a:ext cx="881149" cy="365125"/>
          </a:xfrm>
        </p:spPr>
        <p:txBody>
          <a:bodyPr/>
          <a:lstStyle>
            <a:lvl1pPr>
              <a:defRPr sz="1000"/>
            </a:lvl1pPr>
          </a:lstStyle>
          <a:p>
            <a:r>
              <a:rPr lang="it-IT"/>
              <a:t>20/06/2019</a:t>
            </a:r>
          </a:p>
        </p:txBody>
      </p:sp>
      <p:sp>
        <p:nvSpPr>
          <p:cNvPr id="6" name="Segnaposto piè di pagina 4">
            <a:extLst>
              <a:ext uri="{FF2B5EF4-FFF2-40B4-BE49-F238E27FC236}">
                <a16:creationId xmlns:a16="http://schemas.microsoft.com/office/drawing/2014/main" id="{C1ED4F6D-070E-4B9C-B068-014142101B19}"/>
              </a:ext>
            </a:extLst>
          </p:cNvPr>
          <p:cNvSpPr>
            <a:spLocks noGrp="1"/>
          </p:cNvSpPr>
          <p:nvPr>
            <p:ph type="ftr" sz="quarter" idx="11"/>
          </p:nvPr>
        </p:nvSpPr>
        <p:spPr>
          <a:xfrm>
            <a:off x="2784764" y="6356350"/>
            <a:ext cx="8620298" cy="365125"/>
          </a:xfrm>
        </p:spPr>
        <p:txBody>
          <a:bodyPr/>
          <a:lstStyle>
            <a:lvl1pPr>
              <a:defRPr sz="1000"/>
            </a:lvl1pPr>
          </a:lstStyle>
          <a:p>
            <a:r>
              <a:rPr lang="it-IT"/>
              <a:t>9 marzo 2021                                                                      Green School |Bergamo, Milano, Pavia | Acqua: ambiente da proteggere | Pizzochero Natale e Cerea Silvia</a:t>
            </a:r>
            <a:endParaRPr lang="it-IT" dirty="0"/>
          </a:p>
        </p:txBody>
      </p:sp>
      <p:sp>
        <p:nvSpPr>
          <p:cNvPr id="7" name="Segnaposto numero diapositiva 5">
            <a:extLst>
              <a:ext uri="{FF2B5EF4-FFF2-40B4-BE49-F238E27FC236}">
                <a16:creationId xmlns:a16="http://schemas.microsoft.com/office/drawing/2014/main" id="{AE8EA8F9-3381-42E4-907A-1EB2FF863B10}"/>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8" name="Connettore diritto 7">
            <a:extLst>
              <a:ext uri="{FF2B5EF4-FFF2-40B4-BE49-F238E27FC236}">
                <a16:creationId xmlns:a16="http://schemas.microsoft.com/office/drawing/2014/main" id="{42A8F14C-7282-401C-AB3E-63429C25EB90}"/>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848DB237-9C0D-43DC-ACCA-90733D3E5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112470356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79C3B4-A517-4F46-A09B-7113CED17FD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9072B38-9BA6-4239-ADB6-268F44C631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9FB9308-3C83-4BB3-86CA-7D77BD13A03D}"/>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BBE1E6D7-55DB-4146-AFC8-03F6A2C36A59}"/>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C6C3CBE4-3DD9-4C5B-A8AF-BAD60282D771}"/>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371965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EE6DE-F9C7-4104-8CE1-87475B6809D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1CB8D0-7E97-461F-A862-08685115967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1BF172B-8657-46CF-BA0E-978E2999F22E}"/>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F6E35972-EA54-43EE-8407-7602805CAB2E}"/>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D6E8C8E2-258F-46C6-A28C-41261E4F3FF8}"/>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164216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3FB87-79B4-4066-927E-793D4B20CD8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AA09B07-983A-4887-ABAF-6B3370AE77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06C8100-0FAF-4F35-A6BA-D8352E08AB4E}"/>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EE8D7D9F-AA5C-4DBC-866F-5895191B5DEC}"/>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F8D93E91-E543-44FD-AFF4-BB2D4C3A789E}"/>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398765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3A8815-4E89-41DF-9A2C-F5C9A8AB0BE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82C9FC-5C73-43AF-BA92-F42DC668AED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6B455A0-C497-4F9B-8E14-88AF8940ADF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6E4D63E-9712-4E96-850F-8A5B91453D59}"/>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18F83364-6D0E-46E6-B10A-4B9A1F0B0B1F}"/>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96899ABD-2CE0-4016-9ED7-65DC183BFDA4}"/>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1998095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AD467C-BCB6-4F7C-9115-FABF499B88D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EC7AC62-2DF8-4985-BCB4-C5C6AD69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269BA12-D57A-48A2-AF1E-B03C351694E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7CED6B0-A6FB-4EB3-B23C-6AF24DC953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5ADBF18-E727-4BD3-965A-5D2FD079D3F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4B82873-D42B-4C97-BB33-CBE06D6C7C7B}"/>
              </a:ext>
            </a:extLst>
          </p:cNvPr>
          <p:cNvSpPr>
            <a:spLocks noGrp="1"/>
          </p:cNvSpPr>
          <p:nvPr>
            <p:ph type="dt" sz="half" idx="10"/>
          </p:nvPr>
        </p:nvSpPr>
        <p:spPr/>
        <p:txBody>
          <a:bodyPr/>
          <a:lstStyle/>
          <a:p>
            <a:r>
              <a:rPr lang="it-IT"/>
              <a:t>18/03/2021</a:t>
            </a:r>
          </a:p>
        </p:txBody>
      </p:sp>
      <p:sp>
        <p:nvSpPr>
          <p:cNvPr id="8" name="Segnaposto piè di pagina 7">
            <a:extLst>
              <a:ext uri="{FF2B5EF4-FFF2-40B4-BE49-F238E27FC236}">
                <a16:creationId xmlns:a16="http://schemas.microsoft.com/office/drawing/2014/main" id="{9B2AE726-72BE-4C26-834A-31B009B9E0DA}"/>
              </a:ext>
            </a:extLst>
          </p:cNvPr>
          <p:cNvSpPr>
            <a:spLocks noGrp="1"/>
          </p:cNvSpPr>
          <p:nvPr>
            <p:ph type="ftr" sz="quarter" idx="11"/>
          </p:nvPr>
        </p:nvSpPr>
        <p:spPr/>
        <p:txBody>
          <a:bodyPr/>
          <a:lstStyle/>
          <a:p>
            <a:r>
              <a:rPr lang="it-IT"/>
              <a:t>Green school | LC, PV, SO, VA,| "L'importanza dell'acqua" Silvia Cerea - Lino Pizzochero</a:t>
            </a:r>
          </a:p>
        </p:txBody>
      </p:sp>
      <p:sp>
        <p:nvSpPr>
          <p:cNvPr id="9" name="Segnaposto numero diapositiva 8">
            <a:extLst>
              <a:ext uri="{FF2B5EF4-FFF2-40B4-BE49-F238E27FC236}">
                <a16:creationId xmlns:a16="http://schemas.microsoft.com/office/drawing/2014/main" id="{E98B6D94-AF5F-4F68-8310-AAB7388D4FAC}"/>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3134738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60A04A-882A-4151-B2B6-E9C99F43CDB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C03E7EA-D9FD-45C0-B54F-D6C98E4114BB}"/>
              </a:ext>
            </a:extLst>
          </p:cNvPr>
          <p:cNvSpPr>
            <a:spLocks noGrp="1"/>
          </p:cNvSpPr>
          <p:nvPr>
            <p:ph type="dt" sz="half" idx="10"/>
          </p:nvPr>
        </p:nvSpPr>
        <p:spPr/>
        <p:txBody>
          <a:bodyPr/>
          <a:lstStyle/>
          <a:p>
            <a:r>
              <a:rPr lang="it-IT"/>
              <a:t>18/03/2021</a:t>
            </a:r>
          </a:p>
        </p:txBody>
      </p:sp>
      <p:sp>
        <p:nvSpPr>
          <p:cNvPr id="4" name="Segnaposto piè di pagina 3">
            <a:extLst>
              <a:ext uri="{FF2B5EF4-FFF2-40B4-BE49-F238E27FC236}">
                <a16:creationId xmlns:a16="http://schemas.microsoft.com/office/drawing/2014/main" id="{45F16734-A268-4B9D-B527-95628BA4BBD4}"/>
              </a:ext>
            </a:extLst>
          </p:cNvPr>
          <p:cNvSpPr>
            <a:spLocks noGrp="1"/>
          </p:cNvSpPr>
          <p:nvPr>
            <p:ph type="ftr" sz="quarter" idx="11"/>
          </p:nvPr>
        </p:nvSpPr>
        <p:spPr/>
        <p:txBody>
          <a:bodyPr/>
          <a:lstStyle/>
          <a:p>
            <a:r>
              <a:rPr lang="it-IT"/>
              <a:t>Green school | LC, PV, SO, VA,| "L'importanza dell'acqua" Silvia Cerea - Lino Pizzochero</a:t>
            </a:r>
          </a:p>
        </p:txBody>
      </p:sp>
      <p:sp>
        <p:nvSpPr>
          <p:cNvPr id="5" name="Segnaposto numero diapositiva 4">
            <a:extLst>
              <a:ext uri="{FF2B5EF4-FFF2-40B4-BE49-F238E27FC236}">
                <a16:creationId xmlns:a16="http://schemas.microsoft.com/office/drawing/2014/main" id="{6736CC96-5164-4E82-A60C-0E613380803D}"/>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176355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84D9821-BAD0-4DA4-8F73-ACAEF992D118}"/>
              </a:ext>
            </a:extLst>
          </p:cNvPr>
          <p:cNvSpPr>
            <a:spLocks noGrp="1"/>
          </p:cNvSpPr>
          <p:nvPr>
            <p:ph type="dt" sz="half" idx="10"/>
          </p:nvPr>
        </p:nvSpPr>
        <p:spPr/>
        <p:txBody>
          <a:bodyPr/>
          <a:lstStyle/>
          <a:p>
            <a:r>
              <a:rPr lang="it-IT"/>
              <a:t>18/03/2021</a:t>
            </a:r>
          </a:p>
        </p:txBody>
      </p:sp>
      <p:sp>
        <p:nvSpPr>
          <p:cNvPr id="3" name="Segnaposto piè di pagina 2">
            <a:extLst>
              <a:ext uri="{FF2B5EF4-FFF2-40B4-BE49-F238E27FC236}">
                <a16:creationId xmlns:a16="http://schemas.microsoft.com/office/drawing/2014/main" id="{94F177BB-137F-4F45-83A8-A326F6DAFAEB}"/>
              </a:ext>
            </a:extLst>
          </p:cNvPr>
          <p:cNvSpPr>
            <a:spLocks noGrp="1"/>
          </p:cNvSpPr>
          <p:nvPr>
            <p:ph type="ftr" sz="quarter" idx="11"/>
          </p:nvPr>
        </p:nvSpPr>
        <p:spPr/>
        <p:txBody>
          <a:bodyPr/>
          <a:lstStyle/>
          <a:p>
            <a:r>
              <a:rPr lang="it-IT"/>
              <a:t>Green school | LC, PV, SO, VA,| "L'importanza dell'acqua" Silvia Cerea - Lino Pizzochero</a:t>
            </a:r>
          </a:p>
        </p:txBody>
      </p:sp>
      <p:sp>
        <p:nvSpPr>
          <p:cNvPr id="4" name="Segnaposto numero diapositiva 3">
            <a:extLst>
              <a:ext uri="{FF2B5EF4-FFF2-40B4-BE49-F238E27FC236}">
                <a16:creationId xmlns:a16="http://schemas.microsoft.com/office/drawing/2014/main" id="{D2DEAD19-06B3-40C4-B4CA-C09DBE72F136}"/>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305202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9E0310-AB92-470E-8FA8-79D20D8DDC7F}"/>
              </a:ext>
            </a:extLst>
          </p:cNvPr>
          <p:cNvSpPr>
            <a:spLocks noGrp="1"/>
          </p:cNvSpPr>
          <p:nvPr>
            <p:ph type="title"/>
          </p:nvPr>
        </p:nvSpPr>
        <p:spPr>
          <a:xfrm>
            <a:off x="357447" y="365125"/>
            <a:ext cx="11513128" cy="549275"/>
          </a:xfrm>
        </p:spPr>
        <p:txBody>
          <a:bodyPr>
            <a:noAutofit/>
          </a:bodyPr>
          <a:lstStyle>
            <a:lvl1pPr>
              <a:defRPr sz="3600"/>
            </a:lvl1pPr>
          </a:lstStyle>
          <a:p>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10725244-507A-48E4-9F6F-C79374CDDB81}"/>
              </a:ext>
            </a:extLst>
          </p:cNvPr>
          <p:cNvSpPr>
            <a:spLocks noGrp="1"/>
          </p:cNvSpPr>
          <p:nvPr>
            <p:ph idx="1"/>
          </p:nvPr>
        </p:nvSpPr>
        <p:spPr>
          <a:xfrm>
            <a:off x="473825" y="1064029"/>
            <a:ext cx="11280371" cy="502088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589520E-47EA-4F25-BDD7-EEF6D0F3A585}"/>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5" name="Segnaposto piè di pagina 4">
            <a:extLst>
              <a:ext uri="{FF2B5EF4-FFF2-40B4-BE49-F238E27FC236}">
                <a16:creationId xmlns:a16="http://schemas.microsoft.com/office/drawing/2014/main" id="{72E8C3DE-5961-4D4F-9C8E-05F5D723E58F}"/>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6" name="Segnaposto numero diapositiva 5">
            <a:extLst>
              <a:ext uri="{FF2B5EF4-FFF2-40B4-BE49-F238E27FC236}">
                <a16:creationId xmlns:a16="http://schemas.microsoft.com/office/drawing/2014/main" id="{9C7FEF59-167F-4A85-986F-184269CE16DB}"/>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7" name="Connettore diritto 6">
            <a:extLst>
              <a:ext uri="{FF2B5EF4-FFF2-40B4-BE49-F238E27FC236}">
                <a16:creationId xmlns:a16="http://schemas.microsoft.com/office/drawing/2014/main" id="{209A71C2-1E6A-4363-A8C1-77373574A862}"/>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3D6A82CD-65A8-484E-B65D-D5C953C97AD1}"/>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587FD304-E051-45F9-8D05-C550FDDEDF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14548071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BC11E-E2AE-4F6A-B0F8-F2A93C3285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B9F381-23B1-4781-94A1-D0AEEDF459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8F30D53-8A42-42D2-AD61-4D15D2BB2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7866A3-E40C-4025-9C91-54512594FB76}"/>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87FE0730-CF1A-45DA-9431-DB6D98FA4934}"/>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F2569CFB-BE69-4FB9-98F2-6CB4C4E2A357}"/>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1112238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D55F7-0528-4A4D-87BE-64CDDD958CE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F5A8A52-6B2E-4BC9-9C8F-FCCEFB6E1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854C440-BB09-404A-A273-232823393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735DBB9-2578-4428-BC78-0BA02F20B090}"/>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68B13D2D-F262-4B4C-9215-C07B8D79BCC3}"/>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949EA808-1A94-4E60-8A43-8E0789FFCDA3}"/>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292336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05C9C-A3BE-4ACC-8B68-ADC578903E5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8600C86-D203-4A2A-A614-6A928AE6384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46DE88-CA70-4196-A29D-3C1DBC85CD9B}"/>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7F108FCC-FAAA-452E-8756-7FD3773FEB64}"/>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61D90407-CCF6-418D-838F-A22DFDD65595}"/>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2215005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11F705-36B2-4FF5-8F34-69E827940DA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E5C77ED-DB0C-4DE8-9DCA-855E03429D2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96DCC6-65B3-4871-8693-EE3CC845EFAA}"/>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7CAEE01C-DAAA-41CF-AC5C-2138CCE5E24E}"/>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F212D3B8-4021-4E7E-8FC6-7A69F54AE4E1}"/>
              </a:ext>
            </a:extLst>
          </p:cNvPr>
          <p:cNvSpPr>
            <a:spLocks noGrp="1"/>
          </p:cNvSpPr>
          <p:nvPr>
            <p:ph type="sldNum" sz="quarter" idx="12"/>
          </p:nvPr>
        </p:nvSpPr>
        <p:spPr/>
        <p:txBody>
          <a:bodyPr/>
          <a:lstStyle/>
          <a:p>
            <a:fld id="{06E49895-776F-48A6-94D9-BAB36B150CB0}" type="slidenum">
              <a:rPr lang="it-IT" smtClean="0"/>
              <a:t>‹N›</a:t>
            </a:fld>
            <a:endParaRPr lang="it-IT"/>
          </a:p>
        </p:txBody>
      </p:sp>
    </p:spTree>
    <p:extLst>
      <p:ext uri="{BB962C8B-B14F-4D97-AF65-F5344CB8AC3E}">
        <p14:creationId xmlns:p14="http://schemas.microsoft.com/office/powerpoint/2010/main" val="399504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4D85E4-9121-4594-BD26-572C8573454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C9C479D-D59E-4E47-A064-45564D4C6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26BC3DA-BB3C-4CA5-8F10-7C1B37B431CD}"/>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04B40A16-7761-468D-A659-00E92930AFD0}"/>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C732E60B-1E1F-48D9-AE68-8155250EDE5E}"/>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349718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B09A77-CBF8-46F9-B58D-23EA54DBB34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4403E13-923F-40B0-809D-B5B07EEAFA0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6672F7A-86CE-4771-B8C2-DFA625992CC2}"/>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54936B54-4A11-4370-9877-82BFCF1934C7}"/>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5E95959A-863B-42D5-A611-B9907A984BB5}"/>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2510882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AD4D50-6C83-4299-98CB-404983AC0A0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EAE65D4-3863-486D-90CC-1C7317A45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CE9E0BC-CAF7-4B00-9DE0-8CB836E57DB3}"/>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3CFFC9CE-EDEB-466A-9CC8-AD520BD9EBBA}"/>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F992FB30-D189-43A7-BF29-C5D8B48CFE0B}"/>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3760911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867DC-1CBA-4F89-8D82-9ADA52329E4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DCCCACD-FDFF-4B64-896D-DF5473DFE58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65962E9-6D9A-4E5E-8EA6-F895966B2D1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076D2AD-A37C-4D73-8804-BF83438CC6E7}"/>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7980C6B8-CD1D-4F9A-A28C-2F06E64D194F}"/>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6679E52D-91B4-4C56-9975-178822CEFC65}"/>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984024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58B375-B59E-43C9-9374-4EFC2E21BE7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8CD88CA-2651-4245-AA7A-260BD7F4F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448DE77-3E09-4BC1-9C55-190DD743439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0CF1CE0-2406-403A-BB77-3F91A5190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485608C-921C-4006-B027-61432F4C112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1FF8B9C-2754-45FE-9452-FD6B63E0224B}"/>
              </a:ext>
            </a:extLst>
          </p:cNvPr>
          <p:cNvSpPr>
            <a:spLocks noGrp="1"/>
          </p:cNvSpPr>
          <p:nvPr>
            <p:ph type="dt" sz="half" idx="10"/>
          </p:nvPr>
        </p:nvSpPr>
        <p:spPr/>
        <p:txBody>
          <a:bodyPr/>
          <a:lstStyle/>
          <a:p>
            <a:r>
              <a:rPr lang="it-IT"/>
              <a:t>18/03/2021</a:t>
            </a:r>
          </a:p>
        </p:txBody>
      </p:sp>
      <p:sp>
        <p:nvSpPr>
          <p:cNvPr id="8" name="Segnaposto piè di pagina 7">
            <a:extLst>
              <a:ext uri="{FF2B5EF4-FFF2-40B4-BE49-F238E27FC236}">
                <a16:creationId xmlns:a16="http://schemas.microsoft.com/office/drawing/2014/main" id="{8AA043D2-695E-4379-AC1E-92259B7C975D}"/>
              </a:ext>
            </a:extLst>
          </p:cNvPr>
          <p:cNvSpPr>
            <a:spLocks noGrp="1"/>
          </p:cNvSpPr>
          <p:nvPr>
            <p:ph type="ftr" sz="quarter" idx="11"/>
          </p:nvPr>
        </p:nvSpPr>
        <p:spPr/>
        <p:txBody>
          <a:bodyPr/>
          <a:lstStyle/>
          <a:p>
            <a:r>
              <a:rPr lang="it-IT"/>
              <a:t>Green school | LC, PV, SO, VA,| "L'importanza dell'acqua" Silvia Cerea - Lino Pizzochero</a:t>
            </a:r>
          </a:p>
        </p:txBody>
      </p:sp>
      <p:sp>
        <p:nvSpPr>
          <p:cNvPr id="9" name="Segnaposto numero diapositiva 8">
            <a:extLst>
              <a:ext uri="{FF2B5EF4-FFF2-40B4-BE49-F238E27FC236}">
                <a16:creationId xmlns:a16="http://schemas.microsoft.com/office/drawing/2014/main" id="{85E21FC5-7A28-440B-82C0-AC4CBAA8660F}"/>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176929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E34EE4-9557-40F2-8B63-F2FA549B1D5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728966C-3519-4975-9668-0FA1A61EEC58}"/>
              </a:ext>
            </a:extLst>
          </p:cNvPr>
          <p:cNvSpPr>
            <a:spLocks noGrp="1"/>
          </p:cNvSpPr>
          <p:nvPr>
            <p:ph type="dt" sz="half" idx="10"/>
          </p:nvPr>
        </p:nvSpPr>
        <p:spPr/>
        <p:txBody>
          <a:bodyPr/>
          <a:lstStyle/>
          <a:p>
            <a:r>
              <a:rPr lang="it-IT"/>
              <a:t>18/03/2021</a:t>
            </a:r>
          </a:p>
        </p:txBody>
      </p:sp>
      <p:sp>
        <p:nvSpPr>
          <p:cNvPr id="4" name="Segnaposto piè di pagina 3">
            <a:extLst>
              <a:ext uri="{FF2B5EF4-FFF2-40B4-BE49-F238E27FC236}">
                <a16:creationId xmlns:a16="http://schemas.microsoft.com/office/drawing/2014/main" id="{828DB8DF-AD6E-4FAE-A3C8-79C6285E03B4}"/>
              </a:ext>
            </a:extLst>
          </p:cNvPr>
          <p:cNvSpPr>
            <a:spLocks noGrp="1"/>
          </p:cNvSpPr>
          <p:nvPr>
            <p:ph type="ftr" sz="quarter" idx="11"/>
          </p:nvPr>
        </p:nvSpPr>
        <p:spPr/>
        <p:txBody>
          <a:bodyPr/>
          <a:lstStyle/>
          <a:p>
            <a:r>
              <a:rPr lang="it-IT"/>
              <a:t>Green school | LC, PV, SO, VA,| "L'importanza dell'acqua" Silvia Cerea - Lino Pizzochero</a:t>
            </a:r>
          </a:p>
        </p:txBody>
      </p:sp>
      <p:sp>
        <p:nvSpPr>
          <p:cNvPr id="5" name="Segnaposto numero diapositiva 4">
            <a:extLst>
              <a:ext uri="{FF2B5EF4-FFF2-40B4-BE49-F238E27FC236}">
                <a16:creationId xmlns:a16="http://schemas.microsoft.com/office/drawing/2014/main" id="{0A69357F-F84A-4A16-B373-53486D8A052A}"/>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220060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6096DB-AE72-4622-8721-532DF63AC6DE}"/>
              </a:ext>
            </a:extLst>
          </p:cNvPr>
          <p:cNvSpPr>
            <a:spLocks noGrp="1"/>
          </p:cNvSpPr>
          <p:nvPr>
            <p:ph type="title"/>
          </p:nvPr>
        </p:nvSpPr>
        <p:spPr>
          <a:xfrm>
            <a:off x="831850" y="1709738"/>
            <a:ext cx="10515600" cy="2852737"/>
          </a:xfrm>
        </p:spPr>
        <p:txBody>
          <a:bodyPr anchor="b"/>
          <a:lstStyle>
            <a:lvl1pPr algn="ctr">
              <a:defRPr sz="6000"/>
            </a:lvl1pPr>
          </a:lstStyle>
          <a:p>
            <a:r>
              <a:rPr lang="it-IT"/>
              <a:t>Fare clic per modificare lo stile del titolo dello schema</a:t>
            </a:r>
            <a:endParaRPr lang="it-IT" dirty="0"/>
          </a:p>
        </p:txBody>
      </p:sp>
      <p:sp>
        <p:nvSpPr>
          <p:cNvPr id="3" name="Segnaposto testo 2">
            <a:extLst>
              <a:ext uri="{FF2B5EF4-FFF2-40B4-BE49-F238E27FC236}">
                <a16:creationId xmlns:a16="http://schemas.microsoft.com/office/drawing/2014/main" id="{DA1402BC-BA01-4F6B-B7AB-FA9CA7588A55}"/>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Segnaposto data 3">
            <a:extLst>
              <a:ext uri="{FF2B5EF4-FFF2-40B4-BE49-F238E27FC236}">
                <a16:creationId xmlns:a16="http://schemas.microsoft.com/office/drawing/2014/main" id="{8A827743-7797-4550-9C73-364CF3E0DAAE}"/>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8" name="Segnaposto piè di pagina 4">
            <a:extLst>
              <a:ext uri="{FF2B5EF4-FFF2-40B4-BE49-F238E27FC236}">
                <a16:creationId xmlns:a16="http://schemas.microsoft.com/office/drawing/2014/main" id="{F24ACC62-9849-4CAB-B49B-76D1A8BBA9D3}"/>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9" name="Segnaposto numero diapositiva 5">
            <a:extLst>
              <a:ext uri="{FF2B5EF4-FFF2-40B4-BE49-F238E27FC236}">
                <a16:creationId xmlns:a16="http://schemas.microsoft.com/office/drawing/2014/main" id="{68BEC066-0F73-4F8B-BABF-80A117708B98}"/>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0" name="Connettore diritto 9">
            <a:extLst>
              <a:ext uri="{FF2B5EF4-FFF2-40B4-BE49-F238E27FC236}">
                <a16:creationId xmlns:a16="http://schemas.microsoft.com/office/drawing/2014/main" id="{15957F42-8118-4846-AD06-76385B694048}"/>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8E4C7535-A344-479D-B6FE-4DA7A2ABA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cxnSp>
        <p:nvCxnSpPr>
          <p:cNvPr id="12" name="Connettore diritto 11">
            <a:extLst>
              <a:ext uri="{FF2B5EF4-FFF2-40B4-BE49-F238E27FC236}">
                <a16:creationId xmlns:a16="http://schemas.microsoft.com/office/drawing/2014/main" id="{9C20E992-3C1A-4385-8675-7CB96CED2B19}"/>
              </a:ext>
            </a:extLst>
          </p:cNvPr>
          <p:cNvCxnSpPr>
            <a:cxnSpLocks/>
          </p:cNvCxnSpPr>
          <p:nvPr userDrawn="1"/>
        </p:nvCxnSpPr>
        <p:spPr>
          <a:xfrm>
            <a:off x="831850" y="4562475"/>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68900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90153D9-901F-4D99-B15D-7725DC331606}"/>
              </a:ext>
            </a:extLst>
          </p:cNvPr>
          <p:cNvSpPr>
            <a:spLocks noGrp="1"/>
          </p:cNvSpPr>
          <p:nvPr>
            <p:ph type="dt" sz="half" idx="10"/>
          </p:nvPr>
        </p:nvSpPr>
        <p:spPr/>
        <p:txBody>
          <a:bodyPr/>
          <a:lstStyle/>
          <a:p>
            <a:r>
              <a:rPr lang="it-IT"/>
              <a:t>18/03/2021</a:t>
            </a:r>
          </a:p>
        </p:txBody>
      </p:sp>
      <p:sp>
        <p:nvSpPr>
          <p:cNvPr id="3" name="Segnaposto piè di pagina 2">
            <a:extLst>
              <a:ext uri="{FF2B5EF4-FFF2-40B4-BE49-F238E27FC236}">
                <a16:creationId xmlns:a16="http://schemas.microsoft.com/office/drawing/2014/main" id="{F2C939F6-E9D0-4414-9B21-64EAA9EFE2DE}"/>
              </a:ext>
            </a:extLst>
          </p:cNvPr>
          <p:cNvSpPr>
            <a:spLocks noGrp="1"/>
          </p:cNvSpPr>
          <p:nvPr>
            <p:ph type="ftr" sz="quarter" idx="11"/>
          </p:nvPr>
        </p:nvSpPr>
        <p:spPr/>
        <p:txBody>
          <a:bodyPr/>
          <a:lstStyle/>
          <a:p>
            <a:r>
              <a:rPr lang="it-IT"/>
              <a:t>Green school | LC, PV, SO, VA,| "L'importanza dell'acqua" Silvia Cerea - Lino Pizzochero</a:t>
            </a:r>
          </a:p>
        </p:txBody>
      </p:sp>
      <p:sp>
        <p:nvSpPr>
          <p:cNvPr id="4" name="Segnaposto numero diapositiva 3">
            <a:extLst>
              <a:ext uri="{FF2B5EF4-FFF2-40B4-BE49-F238E27FC236}">
                <a16:creationId xmlns:a16="http://schemas.microsoft.com/office/drawing/2014/main" id="{1CF08071-4335-450A-BF09-34F087EEB78A}"/>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1338301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FD85E7-A694-4084-B418-876322A8165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C929F4D-8D06-4F54-B371-938325BD0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DDB6234-1D1E-4C75-A511-2601A5F57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91271B-2E55-492E-866B-DF8E1BC9AC59}"/>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985928CB-02D6-4098-9F96-A35218022633}"/>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30A8645A-1EDC-454C-989A-DEBE96BE245A}"/>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1652793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299C7-428B-4250-8E3E-B2685734ACA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4E487EF-0BB2-4251-A865-B7E72A92D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F93ACDB-C312-46A3-9D1C-D4485A60B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D70C268-B8DB-4C82-9801-3F27A3614512}"/>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3B9120FF-F01B-4F15-8CE5-131874DC2A9E}"/>
              </a:ext>
            </a:extLst>
          </p:cNvPr>
          <p:cNvSpPr>
            <a:spLocks noGrp="1"/>
          </p:cNvSpPr>
          <p:nvPr>
            <p:ph type="ftr" sz="quarter" idx="11"/>
          </p:nvPr>
        </p:nvSpPr>
        <p:spPr/>
        <p:txBody>
          <a:bodyPr/>
          <a:lstStyle/>
          <a:p>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31FF8F59-614B-43F1-9AFA-4A9F3137D12B}"/>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3735981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0B2A0A-6D36-461E-956F-7AEED1C0669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DD1AA0-535E-40D7-BF96-6BDE44758AA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E74328-94F3-416A-9B69-224781C5DEA4}"/>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DE9FB157-A1FD-4F3D-A7A5-D1C2554201B7}"/>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DE170A59-CC75-4348-8310-7F3796D31A29}"/>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139243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7F0A18D-3359-4585-8D90-D55EE68E120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F273FFD-900A-459A-989A-4B09B2D8890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1519AA-618C-46BA-B2A9-98068827D7B7}"/>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4885EADB-B59C-462A-97A6-1E320BFAD4AF}"/>
              </a:ext>
            </a:extLst>
          </p:cNvPr>
          <p:cNvSpPr>
            <a:spLocks noGrp="1"/>
          </p:cNvSpPr>
          <p:nvPr>
            <p:ph type="ftr" sz="quarter" idx="11"/>
          </p:nvPr>
        </p:nvSpPr>
        <p:spPr/>
        <p:txBody>
          <a:body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CF32701F-D03F-488F-8705-8DC4FB577CFD}"/>
              </a:ext>
            </a:extLst>
          </p:cNvPr>
          <p:cNvSpPr>
            <a:spLocks noGrp="1"/>
          </p:cNvSpPr>
          <p:nvPr>
            <p:ph type="sldNum" sz="quarter" idx="12"/>
          </p:nvPr>
        </p:nvSpPr>
        <p:spPr/>
        <p:txBody>
          <a:bodyPr/>
          <a:lstStyle/>
          <a:p>
            <a:fld id="{6622198A-8B47-4CC4-907D-163986ABC7CD}" type="slidenum">
              <a:rPr lang="it-IT" smtClean="0"/>
              <a:t>‹N›</a:t>
            </a:fld>
            <a:endParaRPr lang="it-IT"/>
          </a:p>
        </p:txBody>
      </p:sp>
    </p:spTree>
    <p:extLst>
      <p:ext uri="{BB962C8B-B14F-4D97-AF65-F5344CB8AC3E}">
        <p14:creationId xmlns:p14="http://schemas.microsoft.com/office/powerpoint/2010/main" val="404366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F7CFBCC-7D1B-4E5D-A07E-A135FE34EC4E}"/>
              </a:ext>
            </a:extLst>
          </p:cNvPr>
          <p:cNvSpPr>
            <a:spLocks noGrp="1"/>
          </p:cNvSpPr>
          <p:nvPr>
            <p:ph sz="half" idx="1"/>
          </p:nvPr>
        </p:nvSpPr>
        <p:spPr>
          <a:xfrm>
            <a:off x="357446" y="1012945"/>
            <a:ext cx="11529754" cy="4995489"/>
          </a:xfrm>
        </p:spPr>
        <p:txBody>
          <a:bodyPr>
            <a:normAutofit/>
          </a:bodyPr>
          <a:lstStyle>
            <a:lvl1pPr>
              <a:defRPr sz="2400"/>
            </a:lvl1pPr>
            <a:lvl2pPr>
              <a:defRPr sz="2000"/>
            </a:lvl2pPr>
            <a:lvl3pPr>
              <a:defRPr sz="1800"/>
            </a:lvl3pPr>
            <a:lvl4pPr>
              <a:defRPr sz="1600"/>
            </a:lvl4pPr>
            <a:lvl5pPr>
              <a:defRPr sz="16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Titolo 1">
            <a:extLst>
              <a:ext uri="{FF2B5EF4-FFF2-40B4-BE49-F238E27FC236}">
                <a16:creationId xmlns:a16="http://schemas.microsoft.com/office/drawing/2014/main" id="{D8345C20-8E1F-4249-BFF8-086292F71CE5}"/>
              </a:ext>
            </a:extLst>
          </p:cNvPr>
          <p:cNvSpPr>
            <a:spLocks noGrp="1"/>
          </p:cNvSpPr>
          <p:nvPr>
            <p:ph type="title"/>
          </p:nvPr>
        </p:nvSpPr>
        <p:spPr>
          <a:xfrm>
            <a:off x="357447" y="365125"/>
            <a:ext cx="11513128" cy="549275"/>
          </a:xfrm>
        </p:spPr>
        <p:txBody>
          <a:bodyPr>
            <a:noAutofit/>
          </a:bodyPr>
          <a:lstStyle>
            <a:lvl1pPr>
              <a:defRPr sz="3600"/>
            </a:lvl1pPr>
          </a:lstStyle>
          <a:p>
            <a:r>
              <a:rPr lang="it-IT"/>
              <a:t>Fare clic per modificare lo stile del titolo dello schema</a:t>
            </a:r>
            <a:endParaRPr lang="it-IT" dirty="0"/>
          </a:p>
        </p:txBody>
      </p:sp>
      <p:cxnSp>
        <p:nvCxnSpPr>
          <p:cNvPr id="9" name="Connettore diritto 8">
            <a:extLst>
              <a:ext uri="{FF2B5EF4-FFF2-40B4-BE49-F238E27FC236}">
                <a16:creationId xmlns:a16="http://schemas.microsoft.com/office/drawing/2014/main" id="{7FD1AFFC-D872-4D3A-8BC0-D5122AFF6852}"/>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egnaposto data 3">
            <a:extLst>
              <a:ext uri="{FF2B5EF4-FFF2-40B4-BE49-F238E27FC236}">
                <a16:creationId xmlns:a16="http://schemas.microsoft.com/office/drawing/2014/main" id="{5835AA56-D8F0-48F5-B09D-4147D7C39541}"/>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11" name="Segnaposto piè di pagina 4">
            <a:extLst>
              <a:ext uri="{FF2B5EF4-FFF2-40B4-BE49-F238E27FC236}">
                <a16:creationId xmlns:a16="http://schemas.microsoft.com/office/drawing/2014/main" id="{3307DC84-1E3F-40C9-845C-079D2B430A09}"/>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2" name="Segnaposto numero diapositiva 5">
            <a:extLst>
              <a:ext uri="{FF2B5EF4-FFF2-40B4-BE49-F238E27FC236}">
                <a16:creationId xmlns:a16="http://schemas.microsoft.com/office/drawing/2014/main" id="{7EAB06C1-2A43-4A0D-BBC6-A73D0AC47F47}"/>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3" name="Connettore diritto 12">
            <a:extLst>
              <a:ext uri="{FF2B5EF4-FFF2-40B4-BE49-F238E27FC236}">
                <a16:creationId xmlns:a16="http://schemas.microsoft.com/office/drawing/2014/main" id="{FA0B8E5C-52EB-4E3B-83AF-578816EADB69}"/>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58357828-995D-4AB7-8044-D00988DC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41045407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con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C65F2553-76C1-4FBF-B586-4AEC005E3CBE}"/>
              </a:ext>
            </a:extLst>
          </p:cNvPr>
          <p:cNvSpPr>
            <a:spLocks noGrp="1"/>
          </p:cNvSpPr>
          <p:nvPr>
            <p:ph type="title"/>
          </p:nvPr>
        </p:nvSpPr>
        <p:spPr>
          <a:xfrm>
            <a:off x="357447" y="365125"/>
            <a:ext cx="11513128" cy="549275"/>
          </a:xfrm>
        </p:spPr>
        <p:txBody>
          <a:bodyPr>
            <a:noAutofit/>
          </a:bodyPr>
          <a:lstStyle>
            <a:lvl1pPr>
              <a:defRPr sz="3600"/>
            </a:lvl1pPr>
          </a:lstStyle>
          <a:p>
            <a:r>
              <a:rPr lang="it-IT"/>
              <a:t>Fare clic per modificare lo stile del titolo dello schema</a:t>
            </a:r>
            <a:endParaRPr lang="it-IT" dirty="0"/>
          </a:p>
        </p:txBody>
      </p:sp>
      <p:sp>
        <p:nvSpPr>
          <p:cNvPr id="11" name="Segnaposto data 3">
            <a:extLst>
              <a:ext uri="{FF2B5EF4-FFF2-40B4-BE49-F238E27FC236}">
                <a16:creationId xmlns:a16="http://schemas.microsoft.com/office/drawing/2014/main" id="{48D4C984-4174-468E-8867-CB1069A9155C}"/>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12" name="Segnaposto piè di pagina 4">
            <a:extLst>
              <a:ext uri="{FF2B5EF4-FFF2-40B4-BE49-F238E27FC236}">
                <a16:creationId xmlns:a16="http://schemas.microsoft.com/office/drawing/2014/main" id="{63D6B944-F6F8-47CA-BB3C-DE2A6C2EE8D3}"/>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3" name="Segnaposto numero diapositiva 5">
            <a:extLst>
              <a:ext uri="{FF2B5EF4-FFF2-40B4-BE49-F238E27FC236}">
                <a16:creationId xmlns:a16="http://schemas.microsoft.com/office/drawing/2014/main" id="{91D8EF50-4177-4FE6-8988-DC94CA7A5825}"/>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4" name="Connettore diritto 13">
            <a:extLst>
              <a:ext uri="{FF2B5EF4-FFF2-40B4-BE49-F238E27FC236}">
                <a16:creationId xmlns:a16="http://schemas.microsoft.com/office/drawing/2014/main" id="{6881BBAA-2434-4DAE-B0A9-B87C1F3B330F}"/>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6AFD5DD3-D0F7-4B68-A5F3-4D427789A0AF}"/>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ED171328-E49D-40E7-BF5F-6C4B69FD4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425263764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84ACF03-359D-44F4-8596-B6AC9D4145B4}"/>
              </a:ext>
            </a:extLst>
          </p:cNvPr>
          <p:cNvSpPr>
            <a:spLocks noGrp="1"/>
          </p:cNvSpPr>
          <p:nvPr>
            <p:ph type="title"/>
          </p:nvPr>
        </p:nvSpPr>
        <p:spPr>
          <a:xfrm>
            <a:off x="357447" y="365125"/>
            <a:ext cx="11513128" cy="549275"/>
          </a:xfrm>
        </p:spPr>
        <p:txBody>
          <a:bodyPr>
            <a:noAutofit/>
          </a:bodyPr>
          <a:lstStyle>
            <a:lvl1pPr>
              <a:defRPr sz="3600"/>
            </a:lvl1pPr>
          </a:lstStyle>
          <a:p>
            <a:r>
              <a:rPr lang="it-IT"/>
              <a:t>Fare clic per modificare lo stile del titolo dello schema</a:t>
            </a:r>
            <a:endParaRPr lang="it-IT" dirty="0"/>
          </a:p>
        </p:txBody>
      </p:sp>
      <p:sp>
        <p:nvSpPr>
          <p:cNvPr id="7" name="Segnaposto data 3">
            <a:extLst>
              <a:ext uri="{FF2B5EF4-FFF2-40B4-BE49-F238E27FC236}">
                <a16:creationId xmlns:a16="http://schemas.microsoft.com/office/drawing/2014/main" id="{A6D5E7CA-0E54-4E71-A9FE-56D09EDDE814}"/>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8" name="Segnaposto piè di pagina 4">
            <a:extLst>
              <a:ext uri="{FF2B5EF4-FFF2-40B4-BE49-F238E27FC236}">
                <a16:creationId xmlns:a16="http://schemas.microsoft.com/office/drawing/2014/main" id="{FA6EE5C2-B15D-4960-B2D7-A738192D2993}"/>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9" name="Segnaposto numero diapositiva 5">
            <a:extLst>
              <a:ext uri="{FF2B5EF4-FFF2-40B4-BE49-F238E27FC236}">
                <a16:creationId xmlns:a16="http://schemas.microsoft.com/office/drawing/2014/main" id="{FC636DA6-F7BB-43CE-88E2-902006EEA1CF}"/>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0" name="Connettore diritto 9">
            <a:extLst>
              <a:ext uri="{FF2B5EF4-FFF2-40B4-BE49-F238E27FC236}">
                <a16:creationId xmlns:a16="http://schemas.microsoft.com/office/drawing/2014/main" id="{14BEB613-5A86-419B-926A-828D43C205BB}"/>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FFA4259B-0A3C-4EDA-9435-3A57E97EA832}"/>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6D8D73FA-ED56-48C0-992A-1C39E04293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378421539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senza titolo">
    <p:spTree>
      <p:nvGrpSpPr>
        <p:cNvPr id="1" name=""/>
        <p:cNvGrpSpPr/>
        <p:nvPr/>
      </p:nvGrpSpPr>
      <p:grpSpPr>
        <a:xfrm>
          <a:off x="0" y="0"/>
          <a:ext cx="0" cy="0"/>
          <a:chOff x="0" y="0"/>
          <a:chExt cx="0" cy="0"/>
        </a:xfrm>
      </p:grpSpPr>
      <p:sp>
        <p:nvSpPr>
          <p:cNvPr id="5" name="Segnaposto data 3">
            <a:extLst>
              <a:ext uri="{FF2B5EF4-FFF2-40B4-BE49-F238E27FC236}">
                <a16:creationId xmlns:a16="http://schemas.microsoft.com/office/drawing/2014/main" id="{A8D22857-58DF-40B6-BE89-EB634C537ABF}"/>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6" name="Segnaposto piè di pagina 4">
            <a:extLst>
              <a:ext uri="{FF2B5EF4-FFF2-40B4-BE49-F238E27FC236}">
                <a16:creationId xmlns:a16="http://schemas.microsoft.com/office/drawing/2014/main" id="{C1ED4F6D-070E-4B9C-B068-014142101B19}"/>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7" name="Segnaposto numero diapositiva 5">
            <a:extLst>
              <a:ext uri="{FF2B5EF4-FFF2-40B4-BE49-F238E27FC236}">
                <a16:creationId xmlns:a16="http://schemas.microsoft.com/office/drawing/2014/main" id="{AE8EA8F9-3381-42E4-907A-1EB2FF863B10}"/>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8" name="Connettore diritto 7">
            <a:extLst>
              <a:ext uri="{FF2B5EF4-FFF2-40B4-BE49-F238E27FC236}">
                <a16:creationId xmlns:a16="http://schemas.microsoft.com/office/drawing/2014/main" id="{42A8F14C-7282-401C-AB3E-63429C25EB90}"/>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848DB237-9C0D-43DC-ACCA-90733D3E5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
        <p:nvSpPr>
          <p:cNvPr id="10" name="Segnaposto immagine 9">
            <a:extLst>
              <a:ext uri="{FF2B5EF4-FFF2-40B4-BE49-F238E27FC236}">
                <a16:creationId xmlns:a16="http://schemas.microsoft.com/office/drawing/2014/main" id="{F12CF0AE-7A47-40F9-943E-5A86A00858B2}"/>
              </a:ext>
            </a:extLst>
          </p:cNvPr>
          <p:cNvSpPr>
            <a:spLocks noGrp="1"/>
          </p:cNvSpPr>
          <p:nvPr>
            <p:ph type="pic" sz="quarter" idx="13"/>
          </p:nvPr>
        </p:nvSpPr>
        <p:spPr>
          <a:xfrm>
            <a:off x="5857875" y="285750"/>
            <a:ext cx="6000750" cy="2643188"/>
          </a:xfrm>
        </p:spPr>
        <p:txBody>
          <a:bodyPr/>
          <a:lstStyle/>
          <a:p>
            <a:endParaRPr lang="it-IT"/>
          </a:p>
        </p:txBody>
      </p:sp>
    </p:spTree>
    <p:extLst>
      <p:ext uri="{BB962C8B-B14F-4D97-AF65-F5344CB8AC3E}">
        <p14:creationId xmlns:p14="http://schemas.microsoft.com/office/powerpoint/2010/main" val="42244945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con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D5427-443F-4576-842E-939CE4FE4919}"/>
              </a:ext>
            </a:extLst>
          </p:cNvPr>
          <p:cNvSpPr>
            <a:spLocks noGrp="1"/>
          </p:cNvSpPr>
          <p:nvPr>
            <p:ph type="title"/>
          </p:nvPr>
        </p:nvSpPr>
        <p:spPr>
          <a:xfrm>
            <a:off x="440576" y="1049372"/>
            <a:ext cx="4331450" cy="1008028"/>
          </a:xfrm>
        </p:spPr>
        <p:txBody>
          <a:bodyPr anchor="b">
            <a:normAutofit/>
          </a:bodyPr>
          <a:lstStyle>
            <a:lvl1pPr algn="ctr">
              <a:defRPr sz="2800"/>
            </a:lvl1pPr>
          </a:lstStyle>
          <a:p>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F7DB0DE5-8680-4CCD-A59A-5AD24E3F6D80}"/>
              </a:ext>
            </a:extLst>
          </p:cNvPr>
          <p:cNvSpPr>
            <a:spLocks noGrp="1"/>
          </p:cNvSpPr>
          <p:nvPr>
            <p:ph idx="1"/>
          </p:nvPr>
        </p:nvSpPr>
        <p:spPr>
          <a:xfrm>
            <a:off x="5029200" y="1049376"/>
            <a:ext cx="6722224" cy="49590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testo 3">
            <a:extLst>
              <a:ext uri="{FF2B5EF4-FFF2-40B4-BE49-F238E27FC236}">
                <a16:creationId xmlns:a16="http://schemas.microsoft.com/office/drawing/2014/main" id="{A8CBC3B8-94FE-485C-AB4F-733BCFC9E7A1}"/>
              </a:ext>
            </a:extLst>
          </p:cNvPr>
          <p:cNvSpPr>
            <a:spLocks noGrp="1"/>
          </p:cNvSpPr>
          <p:nvPr>
            <p:ph type="body" sz="half" idx="2"/>
          </p:nvPr>
        </p:nvSpPr>
        <p:spPr>
          <a:xfrm>
            <a:off x="440576" y="2198056"/>
            <a:ext cx="4331450" cy="38103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data 3">
            <a:extLst>
              <a:ext uri="{FF2B5EF4-FFF2-40B4-BE49-F238E27FC236}">
                <a16:creationId xmlns:a16="http://schemas.microsoft.com/office/drawing/2014/main" id="{AA33009D-1E8F-4A83-9491-F6FA0E43078C}"/>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9" name="Segnaposto piè di pagina 4">
            <a:extLst>
              <a:ext uri="{FF2B5EF4-FFF2-40B4-BE49-F238E27FC236}">
                <a16:creationId xmlns:a16="http://schemas.microsoft.com/office/drawing/2014/main" id="{5E158F58-3A30-4149-B5EF-6DAB46A04A92}"/>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0" name="Segnaposto numero diapositiva 5">
            <a:extLst>
              <a:ext uri="{FF2B5EF4-FFF2-40B4-BE49-F238E27FC236}">
                <a16:creationId xmlns:a16="http://schemas.microsoft.com/office/drawing/2014/main" id="{AACD0065-8982-4763-B9C5-679AFF12AEAA}"/>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1" name="Connettore diritto 10">
            <a:extLst>
              <a:ext uri="{FF2B5EF4-FFF2-40B4-BE49-F238E27FC236}">
                <a16:creationId xmlns:a16="http://schemas.microsoft.com/office/drawing/2014/main" id="{758A2A95-54A6-4F90-B802-8B46B3636776}"/>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7BB1761A-4A9F-4E19-8352-2CA46C6EF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cxnSp>
        <p:nvCxnSpPr>
          <p:cNvPr id="13" name="Connettore diritto 12">
            <a:extLst>
              <a:ext uri="{FF2B5EF4-FFF2-40B4-BE49-F238E27FC236}">
                <a16:creationId xmlns:a16="http://schemas.microsoft.com/office/drawing/2014/main" id="{EB00CD76-9E7E-439A-BFEB-898130E5A8A7}"/>
              </a:ext>
            </a:extLst>
          </p:cNvPr>
          <p:cNvCxnSpPr>
            <a:cxnSpLocks/>
          </p:cNvCxnSpPr>
          <p:nvPr userDrawn="1"/>
        </p:nvCxnSpPr>
        <p:spPr>
          <a:xfrm>
            <a:off x="4915593" y="1049376"/>
            <a:ext cx="0" cy="4980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8E25866C-3B6E-445E-A4DF-418C6C4CF62B}"/>
              </a:ext>
            </a:extLst>
          </p:cNvPr>
          <p:cNvCxnSpPr>
            <a:cxnSpLocks/>
          </p:cNvCxnSpPr>
          <p:nvPr userDrawn="1"/>
        </p:nvCxnSpPr>
        <p:spPr>
          <a:xfrm>
            <a:off x="182880" y="908714"/>
            <a:ext cx="118705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51531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D5427-443F-4576-842E-939CE4FE4919}"/>
              </a:ext>
            </a:extLst>
          </p:cNvPr>
          <p:cNvSpPr>
            <a:spLocks noGrp="1"/>
          </p:cNvSpPr>
          <p:nvPr>
            <p:ph type="title"/>
          </p:nvPr>
        </p:nvSpPr>
        <p:spPr>
          <a:xfrm>
            <a:off x="440576" y="399013"/>
            <a:ext cx="4331450" cy="1658387"/>
          </a:xfrm>
        </p:spPr>
        <p:txBody>
          <a:bodyPr anchor="b"/>
          <a:lstStyle>
            <a:lvl1pPr algn="ctr">
              <a:defRPr sz="3200"/>
            </a:lvl1pPr>
          </a:lstStyle>
          <a:p>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F7DB0DE5-8680-4CCD-A59A-5AD24E3F6D80}"/>
              </a:ext>
            </a:extLst>
          </p:cNvPr>
          <p:cNvSpPr>
            <a:spLocks noGrp="1"/>
          </p:cNvSpPr>
          <p:nvPr>
            <p:ph idx="1"/>
          </p:nvPr>
        </p:nvSpPr>
        <p:spPr>
          <a:xfrm>
            <a:off x="5029200" y="399012"/>
            <a:ext cx="6722224" cy="56094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CBC3B8-94FE-485C-AB4F-733BCFC9E7A1}"/>
              </a:ext>
            </a:extLst>
          </p:cNvPr>
          <p:cNvSpPr>
            <a:spLocks noGrp="1"/>
          </p:cNvSpPr>
          <p:nvPr>
            <p:ph type="body" sz="half" idx="2"/>
          </p:nvPr>
        </p:nvSpPr>
        <p:spPr>
          <a:xfrm>
            <a:off x="440576" y="2198056"/>
            <a:ext cx="4331450" cy="38103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data 3">
            <a:extLst>
              <a:ext uri="{FF2B5EF4-FFF2-40B4-BE49-F238E27FC236}">
                <a16:creationId xmlns:a16="http://schemas.microsoft.com/office/drawing/2014/main" id="{AA33009D-1E8F-4A83-9491-F6FA0E43078C}"/>
              </a:ext>
            </a:extLst>
          </p:cNvPr>
          <p:cNvSpPr>
            <a:spLocks noGrp="1"/>
          </p:cNvSpPr>
          <p:nvPr>
            <p:ph type="dt" sz="half" idx="10"/>
          </p:nvPr>
        </p:nvSpPr>
        <p:spPr>
          <a:xfrm>
            <a:off x="1803862" y="6356350"/>
            <a:ext cx="881149" cy="365125"/>
          </a:xfrm>
        </p:spPr>
        <p:txBody>
          <a:bodyPr/>
          <a:lstStyle>
            <a:lvl1pPr>
              <a:defRPr sz="1000"/>
            </a:lvl1pPr>
          </a:lstStyle>
          <a:p>
            <a:r>
              <a:rPr lang="it-IT"/>
              <a:t>18/03/2021</a:t>
            </a:r>
          </a:p>
        </p:txBody>
      </p:sp>
      <p:sp>
        <p:nvSpPr>
          <p:cNvPr id="9" name="Segnaposto piè di pagina 4">
            <a:extLst>
              <a:ext uri="{FF2B5EF4-FFF2-40B4-BE49-F238E27FC236}">
                <a16:creationId xmlns:a16="http://schemas.microsoft.com/office/drawing/2014/main" id="{5E158F58-3A30-4149-B5EF-6DAB46A04A92}"/>
              </a:ext>
            </a:extLst>
          </p:cNvPr>
          <p:cNvSpPr>
            <a:spLocks noGrp="1"/>
          </p:cNvSpPr>
          <p:nvPr>
            <p:ph type="ftr" sz="quarter" idx="11"/>
          </p:nvPr>
        </p:nvSpPr>
        <p:spPr>
          <a:xfrm>
            <a:off x="2784764" y="6356350"/>
            <a:ext cx="8620298" cy="365125"/>
          </a:xfrm>
        </p:spPr>
        <p:txBody>
          <a:bodyPr/>
          <a:lstStyle>
            <a:lvl1pPr>
              <a:defRPr sz="1000"/>
            </a:lvl1pPr>
          </a:lstStyle>
          <a:p>
            <a:r>
              <a:rPr lang="it-IT"/>
              <a:t>Green school | LC, PV, SO, VA,| "L'importanza dell'acqua" Silvia Cerea - Lino Pizzochero</a:t>
            </a:r>
            <a:endParaRPr lang="it-IT" dirty="0"/>
          </a:p>
        </p:txBody>
      </p:sp>
      <p:sp>
        <p:nvSpPr>
          <p:cNvPr id="10" name="Segnaposto numero diapositiva 5">
            <a:extLst>
              <a:ext uri="{FF2B5EF4-FFF2-40B4-BE49-F238E27FC236}">
                <a16:creationId xmlns:a16="http://schemas.microsoft.com/office/drawing/2014/main" id="{AACD0065-8982-4763-B9C5-679AFF12AEAA}"/>
              </a:ext>
            </a:extLst>
          </p:cNvPr>
          <p:cNvSpPr>
            <a:spLocks noGrp="1"/>
          </p:cNvSpPr>
          <p:nvPr>
            <p:ph type="sldNum" sz="quarter" idx="12"/>
          </p:nvPr>
        </p:nvSpPr>
        <p:spPr>
          <a:xfrm>
            <a:off x="11481262" y="6356350"/>
            <a:ext cx="389313" cy="365125"/>
          </a:xfrm>
        </p:spPr>
        <p:txBody>
          <a:bodyPr/>
          <a:lstStyle>
            <a:lvl1pPr>
              <a:defRPr sz="1000"/>
            </a:lvl1pPr>
          </a:lstStyle>
          <a:p>
            <a:fld id="{C4133F5E-49C4-4AB0-A56F-499B77090B1F}" type="slidenum">
              <a:rPr lang="it-IT" smtClean="0"/>
              <a:pPr/>
              <a:t>‹N›</a:t>
            </a:fld>
            <a:endParaRPr lang="it-IT"/>
          </a:p>
        </p:txBody>
      </p:sp>
      <p:cxnSp>
        <p:nvCxnSpPr>
          <p:cNvPr id="11" name="Connettore diritto 10">
            <a:extLst>
              <a:ext uri="{FF2B5EF4-FFF2-40B4-BE49-F238E27FC236}">
                <a16:creationId xmlns:a16="http://schemas.microsoft.com/office/drawing/2014/main" id="{758A2A95-54A6-4F90-B802-8B46B3636776}"/>
              </a:ext>
            </a:extLst>
          </p:cNvPr>
          <p:cNvCxnSpPr>
            <a:cxnSpLocks/>
          </p:cNvCxnSpPr>
          <p:nvPr userDrawn="1"/>
        </p:nvCxnSpPr>
        <p:spPr>
          <a:xfrm>
            <a:off x="182880" y="6149109"/>
            <a:ext cx="118705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7BB1761A-4A9F-4E19-8352-2CA46C6EF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289767"/>
            <a:ext cx="1331976" cy="435864"/>
          </a:xfrm>
          <a:prstGeom prst="rect">
            <a:avLst/>
          </a:prstGeom>
        </p:spPr>
      </p:pic>
    </p:spTree>
    <p:extLst>
      <p:ext uri="{BB962C8B-B14F-4D97-AF65-F5344CB8AC3E}">
        <p14:creationId xmlns:p14="http://schemas.microsoft.com/office/powerpoint/2010/main" val="424897282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3116EE-DCF8-438F-B116-0893B0CD9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B6A6E6F-5E06-4807-A415-5A54110AB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4251426D-677F-4DD8-A0FF-12A2B6551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18/03/2021</a:t>
            </a:r>
            <a:endParaRPr lang="it-IT" dirty="0"/>
          </a:p>
        </p:txBody>
      </p:sp>
      <p:sp>
        <p:nvSpPr>
          <p:cNvPr id="5" name="Segnaposto piè di pagina 4">
            <a:extLst>
              <a:ext uri="{FF2B5EF4-FFF2-40B4-BE49-F238E27FC236}">
                <a16:creationId xmlns:a16="http://schemas.microsoft.com/office/drawing/2014/main" id="{44D950F1-8DA2-4CBC-9052-0D1B5C210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Green school | LC, PV, SO, VA,| "L'importanza dell'acqua" Silvia Cerea - Lino Pizzochero</a:t>
            </a:r>
            <a:endParaRPr lang="it-IT" dirty="0"/>
          </a:p>
        </p:txBody>
      </p:sp>
      <p:sp>
        <p:nvSpPr>
          <p:cNvPr id="6" name="Segnaposto numero diapositiva 5">
            <a:extLst>
              <a:ext uri="{FF2B5EF4-FFF2-40B4-BE49-F238E27FC236}">
                <a16:creationId xmlns:a16="http://schemas.microsoft.com/office/drawing/2014/main" id="{1430EEAB-A3A3-4DB2-9023-36441E21B1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33F5E-49C4-4AB0-A56F-499B77090B1F}" type="slidenum">
              <a:rPr lang="it-IT" smtClean="0"/>
              <a:t>‹N›</a:t>
            </a:fld>
            <a:endParaRPr lang="it-IT"/>
          </a:p>
        </p:txBody>
      </p:sp>
    </p:spTree>
    <p:extLst>
      <p:ext uri="{BB962C8B-B14F-4D97-AF65-F5344CB8AC3E}">
        <p14:creationId xmlns:p14="http://schemas.microsoft.com/office/powerpoint/2010/main" val="126997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56" r:id="rId9"/>
    <p:sldLayoutId id="2147483658" r:id="rId10"/>
    <p:sldLayoutId id="2147483657" r:id="rId11"/>
    <p:sldLayoutId id="2147483684" r:id="rId12"/>
  </p:sldLayoutIdLst>
  <p:transition spd="slow">
    <p:wipe/>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494959A-111E-4AB8-93A0-2C3B15F73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1AAF46F-1424-4BF3-92B2-DFD81CDA9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B70E6D7E-2D63-4065-9918-1265121B42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18/03/2021</a:t>
            </a:r>
          </a:p>
        </p:txBody>
      </p:sp>
      <p:sp>
        <p:nvSpPr>
          <p:cNvPr id="5" name="Segnaposto piè di pagina 4">
            <a:extLst>
              <a:ext uri="{FF2B5EF4-FFF2-40B4-BE49-F238E27FC236}">
                <a16:creationId xmlns:a16="http://schemas.microsoft.com/office/drawing/2014/main" id="{7CF71778-DEE9-41F9-A53E-FA7BB880D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35389DD7-CA3B-4EF1-8D05-A1818096F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49895-776F-48A6-94D9-BAB36B150CB0}" type="slidenum">
              <a:rPr lang="it-IT" smtClean="0"/>
              <a:t>‹N›</a:t>
            </a:fld>
            <a:endParaRPr lang="it-IT"/>
          </a:p>
        </p:txBody>
      </p:sp>
    </p:spTree>
    <p:extLst>
      <p:ext uri="{BB962C8B-B14F-4D97-AF65-F5344CB8AC3E}">
        <p14:creationId xmlns:p14="http://schemas.microsoft.com/office/powerpoint/2010/main" val="3321564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99C89EE-7011-4799-8E1C-129C191CC2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F893B6D-AA15-4090-B29F-B2757EDE2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B8BE2A-9033-4FDF-A700-E34C24E07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18/03/2021</a:t>
            </a:r>
          </a:p>
        </p:txBody>
      </p:sp>
      <p:sp>
        <p:nvSpPr>
          <p:cNvPr id="5" name="Segnaposto piè di pagina 4">
            <a:extLst>
              <a:ext uri="{FF2B5EF4-FFF2-40B4-BE49-F238E27FC236}">
                <a16:creationId xmlns:a16="http://schemas.microsoft.com/office/drawing/2014/main" id="{0423D4A8-5CE8-4BF8-95D6-05679AADB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6871713E-C012-4FE2-BA03-739B33B31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2198A-8B47-4CC4-907D-163986ABC7CD}" type="slidenum">
              <a:rPr lang="it-IT" smtClean="0"/>
              <a:t>‹N›</a:t>
            </a:fld>
            <a:endParaRPr lang="it-IT"/>
          </a:p>
        </p:txBody>
      </p:sp>
    </p:spTree>
    <p:extLst>
      <p:ext uri="{BB962C8B-B14F-4D97-AF65-F5344CB8AC3E}">
        <p14:creationId xmlns:p14="http://schemas.microsoft.com/office/powerpoint/2010/main" val="204713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g"/><Relationship Id="rId5" Type="http://schemas.openxmlformats.org/officeDocument/2006/relationships/image" Target="../media/image45.jp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app.box.com/s/o6lqsan0scl2lzmvq31e12iunqsvva0z" TargetMode="External"/><Relationship Id="rId2" Type="http://schemas.openxmlformats.org/officeDocument/2006/relationships/image" Target="../media/image73.jpg"/><Relationship Id="rId1" Type="http://schemas.openxmlformats.org/officeDocument/2006/relationships/slideLayout" Target="../slideLayouts/slideLayout10.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hyperlink" Target="https://portals.iucn.org/library/node/49124" TargetMode="External"/><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10.xml"/><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regionieambiente.it/fiumi_plastica_finiscono_in_mare/#:~:text=Gli%20autori%20del%20rapporto%20hanno,nei%20mari%20proviene%20dai%20fiumi" TargetMode="External"/><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0.xml"/><Relationship Id="rId4" Type="http://schemas.openxmlformats.org/officeDocument/2006/relationships/image" Target="../media/image86.jp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5.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jpg"/><Relationship Id="rId2" Type="http://schemas.openxmlformats.org/officeDocument/2006/relationships/hyperlink" Target="http://www.google.it/url?sa=i&amp;rct=j&amp;q=&amp;esrc=s&amp;source=images&amp;cd=&amp;cad=rja&amp;uact=8&amp;ved=0CAcQjRw&amp;url=http://www.jollytech.it/foto.htm&amp;ei=KaFdVbfAI7CR7Ab_9oLoBQ&amp;psig=AFQjCNGxCghA4yronJEXEekSxYoVKoJbWA&amp;ust=1432285842007632" TargetMode="External"/><Relationship Id="rId1" Type="http://schemas.openxmlformats.org/officeDocument/2006/relationships/slideLayout" Target="../slideLayouts/slideLayout6.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hyperlink" Target="http://www.google.it/url?sa=i&amp;rct=j&amp;q=&amp;esrc=s&amp;source=images&amp;cd=&amp;cad=rja&amp;uact=8&amp;ved=0CAcQjRw&amp;url=http://www.eat-ing.net/getpage.aspx?id=40&amp;dx=2&amp;m=2&amp;pf=f&amp;sez=&amp;ei=LaJdVaDDHcbl7gbr4IHoAQ&amp;psig=AFQjCNFPx4xcsM0F62ErYt8xuYOWcCFcJQ&amp;ust=1432286123853097"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 Id="rId5" Type="http://schemas.openxmlformats.org/officeDocument/2006/relationships/image" Target="../media/image123.jpg"/><Relationship Id="rId4" Type="http://schemas.openxmlformats.org/officeDocument/2006/relationships/image" Target="../media/image122.jpg"/></Relationships>
</file>

<file path=ppt/slides/_rels/slide4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4.xml"/><Relationship Id="rId5" Type="http://schemas.openxmlformats.org/officeDocument/2006/relationships/image" Target="../media/image134.jpg"/><Relationship Id="rId4" Type="http://schemas.openxmlformats.org/officeDocument/2006/relationships/image" Target="../media/image133.jpg"/></Relationships>
</file>

<file path=ppt/slides/_rels/slide4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5.xml"/><Relationship Id="rId5" Type="http://schemas.openxmlformats.org/officeDocument/2006/relationships/image" Target="../media/image145.jpg"/><Relationship Id="rId4" Type="http://schemas.openxmlformats.org/officeDocument/2006/relationships/image" Target="../media/image144.jpg"/></Relationships>
</file>

<file path=ppt/slides/_rels/slide52.xml.rels><?xml version="1.0" encoding="UTF-8" standalone="yes"?>
<Relationships xmlns="http://schemas.openxmlformats.org/package/2006/relationships"><Relationship Id="rId8" Type="http://schemas.openxmlformats.org/officeDocument/2006/relationships/image" Target="../media/image147.jpg"/><Relationship Id="rId3" Type="http://schemas.openxmlformats.org/officeDocument/2006/relationships/diagramLayout" Target="../diagrams/layout1.xml"/><Relationship Id="rId7" Type="http://schemas.openxmlformats.org/officeDocument/2006/relationships/image" Target="../media/image146.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150.jpg"/><Relationship Id="rId5" Type="http://schemas.openxmlformats.org/officeDocument/2006/relationships/diagramColors" Target="../diagrams/colors1.xml"/><Relationship Id="rId10" Type="http://schemas.openxmlformats.org/officeDocument/2006/relationships/image" Target="../media/image149.jpg"/><Relationship Id="rId4" Type="http://schemas.openxmlformats.org/officeDocument/2006/relationships/diagramQuickStyle" Target="../diagrams/quickStyle1.xml"/><Relationship Id="rId9" Type="http://schemas.openxmlformats.org/officeDocument/2006/relationships/image" Target="../media/image148.jpg"/></Relationships>
</file>

<file path=ppt/slides/_rels/slide5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png"/><Relationship Id="rId1" Type="http://schemas.openxmlformats.org/officeDocument/2006/relationships/slideLayout" Target="../slideLayouts/slideLayout10.xml"/><Relationship Id="rId5" Type="http://schemas.openxmlformats.org/officeDocument/2006/relationships/image" Target="../media/image154.jpg"/><Relationship Id="rId4" Type="http://schemas.openxmlformats.org/officeDocument/2006/relationships/image" Target="../media/image153.jpg"/></Relationships>
</file>

<file path=ppt/slides/_rels/slide5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10.xml"/><Relationship Id="rId5" Type="http://schemas.openxmlformats.org/officeDocument/2006/relationships/image" Target="../media/image158.jpg"/><Relationship Id="rId4" Type="http://schemas.openxmlformats.org/officeDocument/2006/relationships/image" Target="../media/image157.jpg"/></Relationships>
</file>

<file path=ppt/slides/_rels/slide55.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0.jpg"/><Relationship Id="rId7" Type="http://schemas.openxmlformats.org/officeDocument/2006/relationships/image" Target="../media/image164.jpg"/><Relationship Id="rId2" Type="http://schemas.openxmlformats.org/officeDocument/2006/relationships/image" Target="../media/image159.jpg"/><Relationship Id="rId1" Type="http://schemas.openxmlformats.org/officeDocument/2006/relationships/slideLayout" Target="../slideLayouts/slideLayout10.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 Id="rId9" Type="http://schemas.openxmlformats.org/officeDocument/2006/relationships/image" Target="../media/image166.jpg"/></Relationships>
</file>

<file path=ppt/slides/_rels/slide56.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jpg"/><Relationship Id="rId7" Type="http://schemas.openxmlformats.org/officeDocument/2006/relationships/image" Target="../media/image172.jpg"/><Relationship Id="rId2" Type="http://schemas.openxmlformats.org/officeDocument/2006/relationships/image" Target="../media/image167.jpg"/><Relationship Id="rId1" Type="http://schemas.openxmlformats.org/officeDocument/2006/relationships/slideLayout" Target="../slideLayouts/slideLayout10.xml"/><Relationship Id="rId6" Type="http://schemas.openxmlformats.org/officeDocument/2006/relationships/image" Target="../media/image171.jpg"/><Relationship Id="rId11" Type="http://schemas.openxmlformats.org/officeDocument/2006/relationships/image" Target="../media/image176.jpg"/><Relationship Id="rId5" Type="http://schemas.openxmlformats.org/officeDocument/2006/relationships/image" Target="../media/image170.jpg"/><Relationship Id="rId10" Type="http://schemas.openxmlformats.org/officeDocument/2006/relationships/image" Target="../media/image175.jpg"/><Relationship Id="rId4" Type="http://schemas.openxmlformats.org/officeDocument/2006/relationships/image" Target="../media/image169.jpg"/><Relationship Id="rId9" Type="http://schemas.openxmlformats.org/officeDocument/2006/relationships/image" Target="../media/image174.jpg"/></Relationships>
</file>

<file path=ppt/slides/_rels/slide5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92.jpg"/><Relationship Id="rId2" Type="http://schemas.openxmlformats.org/officeDocument/2006/relationships/hyperlink" Target="http://www.google.it/url?sa=i&amp;rct=j&amp;q=&amp;esrc=s&amp;source=images&amp;cd=&amp;cad=rja&amp;uact=8&amp;ved=0CAcQjRw&amp;url=http://www.freebievectors.com/it/illustrazione/18184/clipart-aliena-comico-fumetto-alieno/&amp;ei=jNYKVZreI83JPZflgcAB&amp;bvm=bv.88528373,d.bGQ&amp;psig=AFQjCNHrt2_EGwm_dPDusdvB4dlbk6LMHA&amp;ust=1426859808739245" TargetMode="External"/><Relationship Id="rId1" Type="http://schemas.openxmlformats.org/officeDocument/2006/relationships/slideLayout" Target="../slideLayouts/slideLayout12.xml"/><Relationship Id="rId6" Type="http://schemas.openxmlformats.org/officeDocument/2006/relationships/image" Target="../media/image191.jpg"/><Relationship Id="rId5" Type="http://schemas.openxmlformats.org/officeDocument/2006/relationships/image" Target="../media/image190.jpg"/><Relationship Id="rId4" Type="http://schemas.openxmlformats.org/officeDocument/2006/relationships/image" Target="../media/image189.jpg"/></Relationships>
</file>

<file path=ppt/slides/_rels/slide6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jpg"/><Relationship Id="rId4" Type="http://schemas.openxmlformats.org/officeDocument/2006/relationships/image" Target="../media/image195.jpg"/></Relationships>
</file>

<file path=ppt/slides/_rels/slide67.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hyperlink" Target="https://wwfint.awsassets.panda.org/downloads/world_s_forgotten_fishes__report_final__1.pdf" TargetMode="External"/><Relationship Id="rId3" Type="http://schemas.openxmlformats.org/officeDocument/2006/relationships/hyperlink" Target="http://www.ispraambiente.gov.it/" TargetMode="External"/><Relationship Id="rId7" Type="http://schemas.openxmlformats.org/officeDocument/2006/relationships/hyperlink" Target="https://balkangreenenergynews.com/cartoonists-against-devastation-of-rivers-mini-hydropower-plants-maximum-destruction" TargetMode="External"/><Relationship Id="rId2" Type="http://schemas.openxmlformats.org/officeDocument/2006/relationships/hyperlink" Target="https://www.arpalombardia.it/Pages/RSA/Acque.aspx" TargetMode="External"/><Relationship Id="rId1" Type="http://schemas.openxmlformats.org/officeDocument/2006/relationships/slideLayout" Target="../slideLayouts/slideLayout12.xml"/><Relationship Id="rId6" Type="http://schemas.openxmlformats.org/officeDocument/2006/relationships/hyperlink" Target="https://www.cirf.org/" TargetMode="External"/><Relationship Id="rId5" Type="http://schemas.openxmlformats.org/officeDocument/2006/relationships/hyperlink" Target="http://www.alpine-space.eu/hymocares" TargetMode="External"/><Relationship Id="rId10" Type="http://schemas.openxmlformats.org/officeDocument/2006/relationships/hyperlink" Target="https://www.isprambiente.gov.it/files/pubblicazioni/manuali-lineeguida/MLG__111_2014_Metodi_Biologici_acque.pdf" TargetMode="External"/><Relationship Id="rId4" Type="http://schemas.openxmlformats.org/officeDocument/2006/relationships/hyperlink" Target="https://www.wwf.it/plastica_nel_mediterraneo" TargetMode="External"/><Relationship Id="rId9" Type="http://schemas.openxmlformats.org/officeDocument/2006/relationships/hyperlink" Target="https://portals.iucn.org/library/node/4912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9000"/>
          </a:stretch>
        </a:blipFill>
        <a:effectLst/>
      </p:bgPr>
    </p:bg>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AA7E6EE-2092-49DC-BAAD-5F24F4E32351}"/>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12" name="CasellaDiTesto 11">
            <a:extLst>
              <a:ext uri="{FF2B5EF4-FFF2-40B4-BE49-F238E27FC236}">
                <a16:creationId xmlns:a16="http://schemas.microsoft.com/office/drawing/2014/main" id="{1A08A3E8-1CA1-475D-A693-BD46BF621B8C}"/>
              </a:ext>
            </a:extLst>
          </p:cNvPr>
          <p:cNvSpPr txBox="1"/>
          <p:nvPr/>
        </p:nvSpPr>
        <p:spPr>
          <a:xfrm>
            <a:off x="973394" y="2521974"/>
            <a:ext cx="10250129" cy="1015663"/>
          </a:xfrm>
          <a:prstGeom prst="rect">
            <a:avLst/>
          </a:prstGeom>
          <a:noFill/>
        </p:spPr>
        <p:txBody>
          <a:bodyPr wrap="square" rtlCol="0">
            <a:spAutoFit/>
          </a:bodyPr>
          <a:lstStyle/>
          <a:p>
            <a:pPr algn="ctr"/>
            <a:r>
              <a:rPr lang="it-IT" sz="6000" dirty="0">
                <a:ln>
                  <a:solidFill>
                    <a:srgbClr val="002060"/>
                  </a:solidFill>
                </a:ln>
                <a:solidFill>
                  <a:schemeClr val="bg1">
                    <a:lumMod val="95000"/>
                  </a:schemeClr>
                </a:solidFill>
              </a:rPr>
              <a:t>L’IMPORTANZA DELL’ACQUA</a:t>
            </a:r>
          </a:p>
        </p:txBody>
      </p:sp>
      <p:sp>
        <p:nvSpPr>
          <p:cNvPr id="2" name="Segnaposto data 1">
            <a:extLst>
              <a:ext uri="{FF2B5EF4-FFF2-40B4-BE49-F238E27FC236}">
                <a16:creationId xmlns:a16="http://schemas.microsoft.com/office/drawing/2014/main" id="{722E44A8-406F-4B96-9E48-CDAEF13C0435}"/>
              </a:ext>
            </a:extLst>
          </p:cNvPr>
          <p:cNvSpPr>
            <a:spLocks noGrp="1"/>
          </p:cNvSpPr>
          <p:nvPr>
            <p:ph type="dt" sz="half" idx="10"/>
          </p:nvPr>
        </p:nvSpPr>
        <p:spPr/>
        <p:txBody>
          <a:bodyPr/>
          <a:lstStyle/>
          <a:p>
            <a:r>
              <a:rPr lang="it-IT"/>
              <a:t>18/03/2021</a:t>
            </a:r>
          </a:p>
        </p:txBody>
      </p:sp>
    </p:spTree>
    <p:extLst>
      <p:ext uri="{BB962C8B-B14F-4D97-AF65-F5344CB8AC3E}">
        <p14:creationId xmlns:p14="http://schemas.microsoft.com/office/powerpoint/2010/main" val="204801349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A8218303-770D-4841-A654-99A32677714D}"/>
              </a:ext>
            </a:extLst>
          </p:cNvPr>
          <p:cNvSpPr txBox="1"/>
          <p:nvPr/>
        </p:nvSpPr>
        <p:spPr>
          <a:xfrm>
            <a:off x="290675" y="323272"/>
            <a:ext cx="4331450" cy="549905"/>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2800" b="1" kern="1200" dirty="0">
                <a:solidFill>
                  <a:srgbClr val="002060"/>
                </a:solidFill>
                <a:latin typeface="+mj-lt"/>
                <a:ea typeface="+mj-ea"/>
                <a:cs typeface="+mj-cs"/>
              </a:rPr>
              <a:t>L’IMPRONTA IDRICA</a:t>
            </a:r>
          </a:p>
        </p:txBody>
      </p:sp>
      <p:pic>
        <p:nvPicPr>
          <p:cNvPr id="10" name="Immagine 9">
            <a:extLst>
              <a:ext uri="{FF2B5EF4-FFF2-40B4-BE49-F238E27FC236}">
                <a16:creationId xmlns:a16="http://schemas.microsoft.com/office/drawing/2014/main" id="{D93EED15-65ED-4A85-951E-0448C60BB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9163" y="1041831"/>
            <a:ext cx="3329114" cy="4959065"/>
          </a:xfrm>
          <a:prstGeom prst="rect">
            <a:avLst/>
          </a:prstGeom>
          <a:noFill/>
        </p:spPr>
      </p:pic>
      <p:sp>
        <p:nvSpPr>
          <p:cNvPr id="12" name="CasellaDiTesto 11">
            <a:extLst>
              <a:ext uri="{FF2B5EF4-FFF2-40B4-BE49-F238E27FC236}">
                <a16:creationId xmlns:a16="http://schemas.microsoft.com/office/drawing/2014/main" id="{2777C2D8-BF0E-41B7-9FE4-2784F93685E1}"/>
              </a:ext>
            </a:extLst>
          </p:cNvPr>
          <p:cNvSpPr txBox="1"/>
          <p:nvPr/>
        </p:nvSpPr>
        <p:spPr>
          <a:xfrm>
            <a:off x="292295" y="1207489"/>
            <a:ext cx="4465056" cy="4946176"/>
          </a:xfrm>
          <a:prstGeom prst="rect">
            <a:avLst/>
          </a:prstGeom>
        </p:spPr>
        <p:txBody>
          <a:bodyPr vert="horz" lIns="91440" tIns="45720" rIns="91440" bIns="45720" rtlCol="0">
            <a:noAutofit/>
          </a:bodyPr>
          <a:lstStyle/>
          <a:p>
            <a:pPr>
              <a:lnSpc>
                <a:spcPct val="90000"/>
              </a:lnSpc>
              <a:spcBef>
                <a:spcPts val="1000"/>
              </a:spcBef>
            </a:pPr>
            <a:r>
              <a:rPr lang="it-IT" sz="2000" b="0" i="0" kern="1200" dirty="0">
                <a:solidFill>
                  <a:srgbClr val="002060"/>
                </a:solidFill>
                <a:effectLst/>
                <a:latin typeface="+mn-lt"/>
                <a:ea typeface="+mn-ea"/>
                <a:cs typeface="+mn-cs"/>
              </a:rPr>
              <a:t>L’</a:t>
            </a:r>
            <a:r>
              <a:rPr lang="it-IT" sz="2000" b="1" i="0" kern="1200" dirty="0">
                <a:solidFill>
                  <a:srgbClr val="002060"/>
                </a:solidFill>
                <a:effectLst/>
                <a:latin typeface="+mn-lt"/>
                <a:ea typeface="+mn-ea"/>
                <a:cs typeface="+mn-cs"/>
              </a:rPr>
              <a:t>impronta idrica</a:t>
            </a:r>
            <a:r>
              <a:rPr lang="it-IT" sz="2000" b="0" i="0" kern="1200" dirty="0">
                <a:solidFill>
                  <a:srgbClr val="002060"/>
                </a:solidFill>
                <a:effectLst/>
                <a:latin typeface="+mn-lt"/>
                <a:ea typeface="+mn-ea"/>
                <a:cs typeface="+mn-cs"/>
              </a:rPr>
              <a:t> (detta in inglese </a:t>
            </a:r>
            <a:r>
              <a:rPr lang="it-IT" sz="2000" b="1" i="0" kern="1200" dirty="0">
                <a:solidFill>
                  <a:srgbClr val="002060"/>
                </a:solidFill>
                <a:effectLst/>
                <a:latin typeface="+mn-lt"/>
                <a:ea typeface="+mn-ea"/>
                <a:cs typeface="+mn-cs"/>
              </a:rPr>
              <a:t>water footprint</a:t>
            </a:r>
            <a:r>
              <a:rPr lang="it-IT" sz="2000" b="0" i="0" kern="1200" dirty="0">
                <a:solidFill>
                  <a:srgbClr val="002060"/>
                </a:solidFill>
                <a:effectLst/>
                <a:latin typeface="+mn-lt"/>
                <a:ea typeface="+mn-ea"/>
                <a:cs typeface="+mn-cs"/>
              </a:rPr>
              <a:t>) indica il </a:t>
            </a:r>
            <a:r>
              <a:rPr lang="it-IT" sz="2000" b="1" i="0" kern="1200" dirty="0">
                <a:solidFill>
                  <a:srgbClr val="002060"/>
                </a:solidFill>
                <a:effectLst/>
                <a:latin typeface="+mn-lt"/>
                <a:ea typeface="+mn-ea"/>
                <a:cs typeface="+mn-cs"/>
              </a:rPr>
              <a:t>consumo</a:t>
            </a:r>
            <a:r>
              <a:rPr lang="it-IT" sz="2000" b="0" i="0" kern="1200" dirty="0">
                <a:solidFill>
                  <a:srgbClr val="002060"/>
                </a:solidFill>
                <a:effectLst/>
                <a:latin typeface="+mn-lt"/>
                <a:ea typeface="+mn-ea"/>
                <a:cs typeface="+mn-cs"/>
              </a:rPr>
              <a:t> di </a:t>
            </a:r>
            <a:r>
              <a:rPr lang="it-IT" sz="2000" b="1" i="0" kern="1200" dirty="0">
                <a:solidFill>
                  <a:srgbClr val="002060"/>
                </a:solidFill>
                <a:effectLst/>
                <a:latin typeface="+mn-lt"/>
                <a:ea typeface="+mn-ea"/>
                <a:cs typeface="+mn-cs"/>
              </a:rPr>
              <a:t>acqua dolce</a:t>
            </a:r>
            <a:r>
              <a:rPr lang="it-IT" sz="2000" b="0" i="0" kern="1200" dirty="0">
                <a:solidFill>
                  <a:srgbClr val="002060"/>
                </a:solidFill>
                <a:effectLst/>
                <a:latin typeface="+mn-lt"/>
                <a:ea typeface="+mn-ea"/>
                <a:cs typeface="+mn-cs"/>
              </a:rPr>
              <a:t> da parte di un prodotto, di un’azione o di un consumatore, includendo tutto l’uso diretto e indiretto dell’</a:t>
            </a:r>
            <a:r>
              <a:rPr lang="it-IT" sz="2000" b="1" i="0" kern="1200" dirty="0">
                <a:solidFill>
                  <a:srgbClr val="002060"/>
                </a:solidFill>
                <a:effectLst/>
                <a:latin typeface="+mn-lt"/>
                <a:ea typeface="+mn-ea"/>
                <a:cs typeface="+mn-cs"/>
              </a:rPr>
              <a:t>acqua</a:t>
            </a:r>
            <a:r>
              <a:rPr lang="it-IT" sz="2000" b="0" i="0" kern="1200" dirty="0">
                <a:solidFill>
                  <a:srgbClr val="002060"/>
                </a:solidFill>
                <a:effectLst/>
                <a:latin typeface="+mn-lt"/>
                <a:ea typeface="+mn-ea"/>
                <a:cs typeface="+mn-cs"/>
              </a:rPr>
              <a:t> necessaria ad arrivare al risultato finale.</a:t>
            </a:r>
          </a:p>
          <a:p>
            <a:pPr>
              <a:lnSpc>
                <a:spcPct val="90000"/>
              </a:lnSpc>
              <a:spcBef>
                <a:spcPts val="1000"/>
              </a:spcBef>
            </a:pPr>
            <a:r>
              <a:rPr lang="it-IT" sz="2000" b="0" i="0" kern="1200" dirty="0">
                <a:solidFill>
                  <a:srgbClr val="002060"/>
                </a:solidFill>
                <a:effectLst/>
                <a:latin typeface="+mn-lt"/>
                <a:ea typeface="+mn-ea"/>
                <a:cs typeface="+mn-cs"/>
              </a:rPr>
              <a:t>Nell’</a:t>
            </a:r>
            <a:r>
              <a:rPr lang="it-IT" sz="2000" b="1" i="0" kern="1200" dirty="0">
                <a:solidFill>
                  <a:srgbClr val="002060"/>
                </a:solidFill>
                <a:effectLst/>
                <a:latin typeface="+mn-lt"/>
                <a:ea typeface="+mn-ea"/>
                <a:cs typeface="+mn-cs"/>
              </a:rPr>
              <a:t>impronta idrica</a:t>
            </a:r>
            <a:r>
              <a:rPr lang="it-IT" sz="2000" b="0" i="0" kern="1200" dirty="0">
                <a:solidFill>
                  <a:srgbClr val="002060"/>
                </a:solidFill>
                <a:effectLst/>
                <a:latin typeface="+mn-lt"/>
                <a:ea typeface="+mn-ea"/>
                <a:cs typeface="+mn-cs"/>
              </a:rPr>
              <a:t> si calcola tutta l’</a:t>
            </a:r>
            <a:r>
              <a:rPr lang="it-IT" sz="2000" b="1" i="0" kern="1200" dirty="0">
                <a:solidFill>
                  <a:srgbClr val="002060"/>
                </a:solidFill>
                <a:effectLst/>
                <a:latin typeface="+mn-lt"/>
                <a:ea typeface="+mn-ea"/>
                <a:cs typeface="+mn-cs"/>
              </a:rPr>
              <a:t>acqua</a:t>
            </a:r>
            <a:r>
              <a:rPr lang="it-IT" sz="2000" b="0" i="0" kern="1200" dirty="0">
                <a:solidFill>
                  <a:srgbClr val="002060"/>
                </a:solidFill>
                <a:effectLst/>
                <a:latin typeface="+mn-lt"/>
                <a:ea typeface="+mn-ea"/>
                <a:cs typeface="+mn-cs"/>
              </a:rPr>
              <a:t> impiegata per produrre, lavorare, trasportare e consumare un bene. Così l’</a:t>
            </a:r>
            <a:r>
              <a:rPr lang="it-IT" sz="2000" b="1" i="0" kern="1200" dirty="0">
                <a:solidFill>
                  <a:srgbClr val="002060"/>
                </a:solidFill>
                <a:effectLst/>
                <a:latin typeface="+mn-lt"/>
                <a:ea typeface="+mn-ea"/>
                <a:cs typeface="+mn-cs"/>
              </a:rPr>
              <a:t>impronta idrica</a:t>
            </a:r>
            <a:r>
              <a:rPr lang="it-IT" sz="2000" b="0" i="0" kern="1200" dirty="0">
                <a:solidFill>
                  <a:srgbClr val="002060"/>
                </a:solidFill>
                <a:effectLst/>
                <a:latin typeface="+mn-lt"/>
                <a:ea typeface="+mn-ea"/>
                <a:cs typeface="+mn-cs"/>
              </a:rPr>
              <a:t> di una tazzina di caffè non è determinata dal solo liquido contenuto nella tazzina, ma da tutta l’</a:t>
            </a:r>
            <a:r>
              <a:rPr lang="it-IT" sz="2000" b="1" i="0" kern="1200" dirty="0">
                <a:solidFill>
                  <a:srgbClr val="002060"/>
                </a:solidFill>
                <a:effectLst/>
                <a:latin typeface="+mn-lt"/>
                <a:ea typeface="+mn-ea"/>
                <a:cs typeface="+mn-cs"/>
              </a:rPr>
              <a:t>acqua</a:t>
            </a:r>
            <a:r>
              <a:rPr lang="it-IT" sz="2000" b="0" i="0" kern="1200" dirty="0">
                <a:solidFill>
                  <a:srgbClr val="002060"/>
                </a:solidFill>
                <a:effectLst/>
                <a:latin typeface="+mn-lt"/>
                <a:ea typeface="+mn-ea"/>
                <a:cs typeface="+mn-cs"/>
              </a:rPr>
              <a:t> impiegata nella coltivazione e nella lavorazione necessarie ad arrivare alla tazzina finale.</a:t>
            </a:r>
          </a:p>
        </p:txBody>
      </p:sp>
      <p:sp>
        <p:nvSpPr>
          <p:cNvPr id="4" name="Segnaposto data 3">
            <a:extLst>
              <a:ext uri="{FF2B5EF4-FFF2-40B4-BE49-F238E27FC236}">
                <a16:creationId xmlns:a16="http://schemas.microsoft.com/office/drawing/2014/main" id="{395C482F-1420-4CE0-9A8C-659DB6F90133}"/>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6074D140-78C7-426B-AD1E-ABA689EAAF87}"/>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28" name="Slide Number Placeholder 6">
            <a:extLst>
              <a:ext uri="{FF2B5EF4-FFF2-40B4-BE49-F238E27FC236}">
                <a16:creationId xmlns:a16="http://schemas.microsoft.com/office/drawing/2014/main" id="{8B2BEBFC-E1B7-4E87-BF7C-0488D10C62D6}"/>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10</a:t>
            </a:fld>
            <a:endParaRPr lang="it-IT"/>
          </a:p>
        </p:txBody>
      </p:sp>
    </p:spTree>
    <p:extLst>
      <p:ext uri="{BB962C8B-B14F-4D97-AF65-F5344CB8AC3E}">
        <p14:creationId xmlns:p14="http://schemas.microsoft.com/office/powerpoint/2010/main" val="188412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satellite&#10;&#10;Descrizione generata automaticamente">
            <a:extLst>
              <a:ext uri="{FF2B5EF4-FFF2-40B4-BE49-F238E27FC236}">
                <a16:creationId xmlns:a16="http://schemas.microsoft.com/office/drawing/2014/main" id="{3F32B633-7021-418A-9495-3DAB63459B37}"/>
              </a:ext>
            </a:extLst>
          </p:cNvPr>
          <p:cNvPicPr>
            <a:picLocks noChangeAspect="1"/>
          </p:cNvPicPr>
          <p:nvPr/>
        </p:nvPicPr>
        <p:blipFill rotWithShape="1">
          <a:blip r:embed="rId2">
            <a:extLst>
              <a:ext uri="{28A0092B-C50C-407E-A947-70E740481C1C}">
                <a14:useLocalDpi xmlns:a14="http://schemas.microsoft.com/office/drawing/2010/main" val="0"/>
              </a:ext>
            </a:extLst>
          </a:blip>
          <a:srcRect t="14106" r="3" b="3542"/>
          <a:stretch/>
        </p:blipFill>
        <p:spPr>
          <a:xfrm>
            <a:off x="5059161" y="399013"/>
            <a:ext cx="6811409" cy="5609430"/>
          </a:xfrm>
          <a:prstGeom prst="rect">
            <a:avLst/>
          </a:prstGeom>
          <a:noFill/>
        </p:spPr>
      </p:pic>
      <p:sp>
        <p:nvSpPr>
          <p:cNvPr id="21" name="Title 2">
            <a:extLst>
              <a:ext uri="{FF2B5EF4-FFF2-40B4-BE49-F238E27FC236}">
                <a16:creationId xmlns:a16="http://schemas.microsoft.com/office/drawing/2014/main" id="{3A25BA27-7963-4143-B8E3-1220BA606219}"/>
              </a:ext>
            </a:extLst>
          </p:cNvPr>
          <p:cNvSpPr>
            <a:spLocks noGrp="1"/>
          </p:cNvSpPr>
          <p:nvPr>
            <p:ph type="title"/>
          </p:nvPr>
        </p:nvSpPr>
        <p:spPr>
          <a:xfrm>
            <a:off x="321430" y="849552"/>
            <a:ext cx="4331450" cy="998852"/>
          </a:xfrm>
        </p:spPr>
        <p:txBody>
          <a:bodyPr anchor="b">
            <a:normAutofit/>
          </a:bodyPr>
          <a:lstStyle/>
          <a:p>
            <a:r>
              <a:rPr lang="en-US" b="1" dirty="0">
                <a:solidFill>
                  <a:srgbClr val="002060"/>
                </a:solidFill>
              </a:rPr>
              <a:t>QUANTA ACQUA C’E’ SULLA TERRA?</a:t>
            </a:r>
          </a:p>
        </p:txBody>
      </p:sp>
      <p:sp>
        <p:nvSpPr>
          <p:cNvPr id="23" name="Text Placeholder 3">
            <a:extLst>
              <a:ext uri="{FF2B5EF4-FFF2-40B4-BE49-F238E27FC236}">
                <a16:creationId xmlns:a16="http://schemas.microsoft.com/office/drawing/2014/main" id="{3ACCED26-B4D8-45C1-BB43-3C59E0B99C9A}"/>
              </a:ext>
            </a:extLst>
          </p:cNvPr>
          <p:cNvSpPr>
            <a:spLocks noGrp="1"/>
          </p:cNvSpPr>
          <p:nvPr>
            <p:ph type="body" sz="half" idx="2"/>
          </p:nvPr>
        </p:nvSpPr>
        <p:spPr>
          <a:xfrm>
            <a:off x="314793" y="2198056"/>
            <a:ext cx="4527029" cy="3810392"/>
          </a:xfrm>
        </p:spPr>
        <p:txBody>
          <a:bodyPr>
            <a:normAutofit/>
          </a:bodyPr>
          <a:lstStyle/>
          <a:p>
            <a:r>
              <a:rPr lang="en-US" sz="2400" dirty="0" err="1">
                <a:solidFill>
                  <a:srgbClr val="002060"/>
                </a:solidFill>
              </a:rPr>
              <a:t>Dallo</a:t>
            </a:r>
            <a:r>
              <a:rPr lang="en-US" sz="2400" dirty="0">
                <a:solidFill>
                  <a:srgbClr val="002060"/>
                </a:solidFill>
              </a:rPr>
              <a:t> </a:t>
            </a:r>
            <a:r>
              <a:rPr lang="en-US" sz="2400" dirty="0" err="1">
                <a:solidFill>
                  <a:srgbClr val="002060"/>
                </a:solidFill>
              </a:rPr>
              <a:t>spazio</a:t>
            </a:r>
            <a:r>
              <a:rPr lang="en-US" sz="2400" dirty="0">
                <a:solidFill>
                  <a:srgbClr val="002060"/>
                </a:solidFill>
              </a:rPr>
              <a:t> la terra </a:t>
            </a:r>
            <a:r>
              <a:rPr lang="en-US" sz="2400" dirty="0" err="1">
                <a:solidFill>
                  <a:srgbClr val="002060"/>
                </a:solidFill>
              </a:rPr>
              <a:t>appare</a:t>
            </a:r>
            <a:r>
              <a:rPr lang="en-US" sz="2400" dirty="0">
                <a:solidFill>
                  <a:srgbClr val="002060"/>
                </a:solidFill>
              </a:rPr>
              <a:t> di </a:t>
            </a:r>
            <a:r>
              <a:rPr lang="en-US" sz="2400" dirty="0" err="1">
                <a:solidFill>
                  <a:srgbClr val="002060"/>
                </a:solidFill>
              </a:rPr>
              <a:t>colore</a:t>
            </a:r>
            <a:r>
              <a:rPr lang="en-US" sz="2400" dirty="0">
                <a:solidFill>
                  <a:srgbClr val="002060"/>
                </a:solidFill>
              </a:rPr>
              <a:t> </a:t>
            </a:r>
            <a:r>
              <a:rPr lang="en-US" sz="2400" dirty="0" err="1">
                <a:solidFill>
                  <a:srgbClr val="002060"/>
                </a:solidFill>
              </a:rPr>
              <a:t>azzurro</a:t>
            </a:r>
            <a:r>
              <a:rPr lang="en-US" sz="2400" dirty="0">
                <a:solidFill>
                  <a:srgbClr val="002060"/>
                </a:solidFill>
              </a:rPr>
              <a:t>.</a:t>
            </a:r>
          </a:p>
          <a:p>
            <a:r>
              <a:rPr lang="en-US" sz="2400" dirty="0">
                <a:solidFill>
                  <a:srgbClr val="002060"/>
                </a:solidFill>
              </a:rPr>
              <a:t>Il 71 % </a:t>
            </a:r>
            <a:r>
              <a:rPr lang="en-US" sz="2400" dirty="0" err="1">
                <a:solidFill>
                  <a:srgbClr val="002060"/>
                </a:solidFill>
              </a:rPr>
              <a:t>della</a:t>
            </a:r>
            <a:r>
              <a:rPr lang="en-US" sz="2400" dirty="0">
                <a:solidFill>
                  <a:srgbClr val="002060"/>
                </a:solidFill>
              </a:rPr>
              <a:t> </a:t>
            </a:r>
            <a:r>
              <a:rPr lang="en-US" sz="2400" dirty="0" err="1">
                <a:solidFill>
                  <a:srgbClr val="002060"/>
                </a:solidFill>
              </a:rPr>
              <a:t>superficie</a:t>
            </a:r>
            <a:r>
              <a:rPr lang="en-US" sz="2400" dirty="0">
                <a:solidFill>
                  <a:srgbClr val="002060"/>
                </a:solidFill>
              </a:rPr>
              <a:t> </a:t>
            </a:r>
            <a:r>
              <a:rPr lang="en-US" sz="2400" dirty="0" err="1">
                <a:solidFill>
                  <a:srgbClr val="002060"/>
                </a:solidFill>
              </a:rPr>
              <a:t>terrestre</a:t>
            </a:r>
            <a:r>
              <a:rPr lang="en-US" sz="2400" dirty="0">
                <a:solidFill>
                  <a:srgbClr val="002060"/>
                </a:solidFill>
              </a:rPr>
              <a:t> e’ </a:t>
            </a:r>
            <a:r>
              <a:rPr lang="en-US" sz="2400" dirty="0" err="1">
                <a:solidFill>
                  <a:srgbClr val="002060"/>
                </a:solidFill>
              </a:rPr>
              <a:t>coperto</a:t>
            </a:r>
            <a:r>
              <a:rPr lang="en-US" sz="2400" dirty="0">
                <a:solidFill>
                  <a:srgbClr val="002060"/>
                </a:solidFill>
              </a:rPr>
              <a:t> </a:t>
            </a:r>
            <a:r>
              <a:rPr lang="en-US" sz="2400" dirty="0" err="1">
                <a:solidFill>
                  <a:srgbClr val="002060"/>
                </a:solidFill>
              </a:rPr>
              <a:t>dalle</a:t>
            </a:r>
            <a:r>
              <a:rPr lang="en-US" sz="2400" dirty="0">
                <a:solidFill>
                  <a:srgbClr val="002060"/>
                </a:solidFill>
              </a:rPr>
              <a:t> </a:t>
            </a:r>
            <a:r>
              <a:rPr lang="en-US" sz="2400" dirty="0" err="1">
                <a:solidFill>
                  <a:srgbClr val="002060"/>
                </a:solidFill>
              </a:rPr>
              <a:t>acque</a:t>
            </a:r>
            <a:r>
              <a:rPr lang="en-US" sz="2400" dirty="0">
                <a:solidFill>
                  <a:srgbClr val="002060"/>
                </a:solidFill>
              </a:rPr>
              <a:t> </a:t>
            </a:r>
          </a:p>
          <a:p>
            <a:r>
              <a:rPr lang="it-IT" sz="2400" dirty="0">
                <a:solidFill>
                  <a:srgbClr val="002060"/>
                </a:solidFill>
              </a:rPr>
              <a:t>I</a:t>
            </a:r>
            <a:r>
              <a:rPr lang="it-IT" sz="2400" b="0" i="0" dirty="0">
                <a:solidFill>
                  <a:srgbClr val="002060"/>
                </a:solidFill>
                <a:effectLst/>
              </a:rPr>
              <a:t>l volume di acqua presente sulla Terra è stimato in 1.400.000.000 km³</a:t>
            </a:r>
            <a:r>
              <a:rPr lang="it-IT" sz="2800" b="0" i="0" dirty="0">
                <a:solidFill>
                  <a:srgbClr val="002060"/>
                </a:solidFill>
                <a:effectLst/>
                <a:latin typeface="Open Sans"/>
              </a:rPr>
              <a:t>.</a:t>
            </a:r>
            <a:endParaRPr lang="it-IT" sz="2800" dirty="0">
              <a:solidFill>
                <a:srgbClr val="002060"/>
              </a:solidFill>
            </a:endParaRPr>
          </a:p>
        </p:txBody>
      </p:sp>
      <p:sp>
        <p:nvSpPr>
          <p:cNvPr id="4" name="Segnaposto data 3">
            <a:extLst>
              <a:ext uri="{FF2B5EF4-FFF2-40B4-BE49-F238E27FC236}">
                <a16:creationId xmlns:a16="http://schemas.microsoft.com/office/drawing/2014/main" id="{D572CB9C-0B3A-4320-AD2D-FB4E19CD208B}"/>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03BDCBC4-3BE3-4EF3-A9AC-3A06558B8B7A}"/>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dirty="0"/>
              <a:t>Green school | LC, PV, SO, VA,| "L'importanza dell'acqua" Silvia Cerea - Lino Pizzochero</a:t>
            </a:r>
          </a:p>
        </p:txBody>
      </p:sp>
      <p:sp>
        <p:nvSpPr>
          <p:cNvPr id="16" name="Slide Number Placeholder 6">
            <a:extLst>
              <a:ext uri="{FF2B5EF4-FFF2-40B4-BE49-F238E27FC236}">
                <a16:creationId xmlns:a16="http://schemas.microsoft.com/office/drawing/2014/main" id="{C8A99B73-174E-42C5-99AC-4DF82AC336F7}"/>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11</a:t>
            </a:fld>
            <a:endParaRPr lang="it-IT"/>
          </a:p>
        </p:txBody>
      </p:sp>
      <p:sp>
        <p:nvSpPr>
          <p:cNvPr id="9" name="CasellaDiTesto 8">
            <a:extLst>
              <a:ext uri="{FF2B5EF4-FFF2-40B4-BE49-F238E27FC236}">
                <a16:creationId xmlns:a16="http://schemas.microsoft.com/office/drawing/2014/main" id="{7BC9D635-EA77-48F8-BEA5-B0C359B1348A}"/>
              </a:ext>
            </a:extLst>
          </p:cNvPr>
          <p:cNvSpPr txBox="1"/>
          <p:nvPr/>
        </p:nvSpPr>
        <p:spPr>
          <a:xfrm>
            <a:off x="5050825" y="5660080"/>
            <a:ext cx="6098058" cy="369332"/>
          </a:xfrm>
          <a:prstGeom prst="rect">
            <a:avLst/>
          </a:prstGeom>
          <a:noFill/>
        </p:spPr>
        <p:txBody>
          <a:bodyPr wrap="square">
            <a:spAutoFit/>
          </a:bodyPr>
          <a:lstStyle/>
          <a:p>
            <a:r>
              <a:rPr lang="it-IT" b="0" i="1" dirty="0" err="1">
                <a:solidFill>
                  <a:schemeClr val="bg1"/>
                </a:solidFill>
                <a:effectLst/>
                <a:latin typeface="Arial" panose="020B0604020202020204" pitchFamily="34" charset="0"/>
              </a:rPr>
              <a:t>NASA's</a:t>
            </a:r>
            <a:r>
              <a:rPr lang="it-IT" b="0" i="1" dirty="0">
                <a:solidFill>
                  <a:schemeClr val="bg1"/>
                </a:solidFill>
                <a:effectLst/>
                <a:latin typeface="Arial" panose="020B0604020202020204" pitchFamily="34" charset="0"/>
              </a:rPr>
              <a:t> Earth </a:t>
            </a:r>
            <a:r>
              <a:rPr lang="it-IT" b="0" i="1" dirty="0" err="1">
                <a:solidFill>
                  <a:schemeClr val="bg1"/>
                </a:solidFill>
                <a:effectLst/>
                <a:latin typeface="Arial" panose="020B0604020202020204" pitchFamily="34" charset="0"/>
              </a:rPr>
              <a:t>Observatory</a:t>
            </a:r>
            <a:endParaRPr lang="it-IT" dirty="0">
              <a:solidFill>
                <a:schemeClr val="bg1"/>
              </a:solidFill>
            </a:endParaRPr>
          </a:p>
        </p:txBody>
      </p:sp>
    </p:spTree>
    <p:extLst>
      <p:ext uri="{BB962C8B-B14F-4D97-AF65-F5344CB8AC3E}">
        <p14:creationId xmlns:p14="http://schemas.microsoft.com/office/powerpoint/2010/main" val="179548265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28A96B3-C959-4DF5-A5E3-EFFB81E81A93}"/>
              </a:ext>
            </a:extLst>
          </p:cNvPr>
          <p:cNvSpPr>
            <a:spLocks noGrp="1"/>
          </p:cNvSpPr>
          <p:nvPr>
            <p:ph sz="half" idx="4294967295"/>
          </p:nvPr>
        </p:nvSpPr>
        <p:spPr>
          <a:xfrm>
            <a:off x="5745018" y="1040654"/>
            <a:ext cx="6125557" cy="4995473"/>
          </a:xfrm>
        </p:spPr>
        <p:txBody>
          <a:bodyPr>
            <a:noAutofit/>
          </a:bodyPr>
          <a:lstStyle/>
          <a:p>
            <a:r>
              <a:rPr lang="it-IT" b="0" i="0" dirty="0">
                <a:solidFill>
                  <a:srgbClr val="002060"/>
                </a:solidFill>
                <a:effectLst/>
              </a:rPr>
              <a:t>Sulla Terra, il 97,5% dell'acqua è salata e contenuta negli oceani. Solo il 2,5% è acqua dolce, ovvero circa 35,2 milioni di miliardi di metri cubi.</a:t>
            </a:r>
          </a:p>
          <a:p>
            <a:pPr marL="0" indent="0">
              <a:buNone/>
            </a:pPr>
            <a:br>
              <a:rPr lang="it-IT" dirty="0">
                <a:solidFill>
                  <a:srgbClr val="002060"/>
                </a:solidFill>
              </a:rPr>
            </a:br>
            <a:r>
              <a:rPr lang="it-IT" b="0" i="0" dirty="0">
                <a:solidFill>
                  <a:srgbClr val="002060"/>
                </a:solidFill>
                <a:effectLst/>
              </a:rPr>
              <a:t>Su questa quantità di acqua:</a:t>
            </a:r>
            <a:br>
              <a:rPr lang="it-IT" dirty="0">
                <a:solidFill>
                  <a:srgbClr val="002060"/>
                </a:solidFill>
              </a:rPr>
            </a:br>
            <a:r>
              <a:rPr lang="it-IT" b="0" i="0" dirty="0">
                <a:solidFill>
                  <a:srgbClr val="002060"/>
                </a:solidFill>
                <a:effectLst/>
              </a:rPr>
              <a:t>    • il 68,7% si trova nei ghiacciai;</a:t>
            </a:r>
            <a:br>
              <a:rPr lang="it-IT" dirty="0">
                <a:solidFill>
                  <a:srgbClr val="002060"/>
                </a:solidFill>
              </a:rPr>
            </a:br>
            <a:r>
              <a:rPr lang="it-IT" b="0" i="0" dirty="0">
                <a:solidFill>
                  <a:srgbClr val="002060"/>
                </a:solidFill>
                <a:effectLst/>
              </a:rPr>
              <a:t>    • 30,1% nelle acque sotterranee;</a:t>
            </a:r>
            <a:br>
              <a:rPr lang="it-IT" dirty="0">
                <a:solidFill>
                  <a:srgbClr val="002060"/>
                </a:solidFill>
              </a:rPr>
            </a:br>
            <a:r>
              <a:rPr lang="it-IT" b="0" i="0" dirty="0">
                <a:solidFill>
                  <a:srgbClr val="002060"/>
                </a:solidFill>
                <a:effectLst/>
              </a:rPr>
              <a:t>    • 0,8% in permafrost;</a:t>
            </a:r>
            <a:br>
              <a:rPr lang="it-IT" dirty="0">
                <a:solidFill>
                  <a:srgbClr val="002060"/>
                </a:solidFill>
              </a:rPr>
            </a:br>
            <a:r>
              <a:rPr lang="it-IT" b="0" i="0" dirty="0">
                <a:solidFill>
                  <a:srgbClr val="002060"/>
                </a:solidFill>
                <a:effectLst/>
              </a:rPr>
              <a:t>    • 0,4% in superficie e in atmosfera.</a:t>
            </a:r>
            <a:br>
              <a:rPr lang="it-IT" dirty="0">
                <a:solidFill>
                  <a:srgbClr val="002060"/>
                </a:solidFill>
              </a:rPr>
            </a:br>
            <a:r>
              <a:rPr lang="it-IT" b="0" i="0" dirty="0">
                <a:solidFill>
                  <a:srgbClr val="002060"/>
                </a:solidFill>
                <a:effectLst/>
              </a:rPr>
              <a:t>Alla fine, meno dell'1% dell'acqua sulla Terra è fresca e liquida.</a:t>
            </a:r>
            <a:endParaRPr lang="en-US" dirty="0">
              <a:solidFill>
                <a:srgbClr val="002060"/>
              </a:solidFill>
            </a:endParaRPr>
          </a:p>
        </p:txBody>
      </p:sp>
      <p:sp>
        <p:nvSpPr>
          <p:cNvPr id="14" name="Title 3">
            <a:extLst>
              <a:ext uri="{FF2B5EF4-FFF2-40B4-BE49-F238E27FC236}">
                <a16:creationId xmlns:a16="http://schemas.microsoft.com/office/drawing/2014/main" id="{52C1136F-9186-4ADB-ADCD-805C8A44BBB7}"/>
              </a:ext>
            </a:extLst>
          </p:cNvPr>
          <p:cNvSpPr>
            <a:spLocks noGrp="1"/>
          </p:cNvSpPr>
          <p:nvPr>
            <p:ph type="title"/>
          </p:nvPr>
        </p:nvSpPr>
        <p:spPr>
          <a:xfrm>
            <a:off x="357447" y="365125"/>
            <a:ext cx="11513128" cy="549275"/>
          </a:xfrm>
        </p:spPr>
        <p:txBody>
          <a:bodyPr/>
          <a:lstStyle/>
          <a:p>
            <a:r>
              <a:rPr lang="en-US" sz="2800" b="1" dirty="0">
                <a:solidFill>
                  <a:srgbClr val="002060"/>
                </a:solidFill>
              </a:rPr>
              <a:t>E L’ACQUA DOLCE?</a:t>
            </a:r>
          </a:p>
        </p:txBody>
      </p:sp>
      <p:sp>
        <p:nvSpPr>
          <p:cNvPr id="4" name="Segnaposto data 3">
            <a:extLst>
              <a:ext uri="{FF2B5EF4-FFF2-40B4-BE49-F238E27FC236}">
                <a16:creationId xmlns:a16="http://schemas.microsoft.com/office/drawing/2014/main" id="{D572CB9C-0B3A-4320-AD2D-FB4E19CD208B}"/>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03BDCBC4-3BE3-4EF3-A9AC-3A06558B8B7A}"/>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371BF005-28CD-42BF-BC35-A46FA3DA9C6D}"/>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12</a:t>
            </a:fld>
            <a:endParaRPr lang="it-IT"/>
          </a:p>
        </p:txBody>
      </p:sp>
      <p:pic>
        <p:nvPicPr>
          <p:cNvPr id="3" name="Immagine 2" descr="Immagine che contiene mappa&#10;&#10;Descrizione generata automaticamente">
            <a:extLst>
              <a:ext uri="{FF2B5EF4-FFF2-40B4-BE49-F238E27FC236}">
                <a16:creationId xmlns:a16="http://schemas.microsoft.com/office/drawing/2014/main" id="{71F45299-9E29-4284-9464-0E3B30052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162" y="1102082"/>
            <a:ext cx="3808366" cy="4838865"/>
          </a:xfrm>
          <a:prstGeom prst="rect">
            <a:avLst/>
          </a:prstGeom>
        </p:spPr>
      </p:pic>
    </p:spTree>
    <p:extLst>
      <p:ext uri="{BB962C8B-B14F-4D97-AF65-F5344CB8AC3E}">
        <p14:creationId xmlns:p14="http://schemas.microsoft.com/office/powerpoint/2010/main" val="20530842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52C1136F-9186-4ADB-ADCD-805C8A44BBB7}"/>
              </a:ext>
            </a:extLst>
          </p:cNvPr>
          <p:cNvSpPr>
            <a:spLocks noGrp="1"/>
          </p:cNvSpPr>
          <p:nvPr>
            <p:ph type="title"/>
          </p:nvPr>
        </p:nvSpPr>
        <p:spPr>
          <a:xfrm>
            <a:off x="357447" y="365125"/>
            <a:ext cx="11513128" cy="549275"/>
          </a:xfrm>
        </p:spPr>
        <p:txBody>
          <a:bodyPr anchor="ctr">
            <a:normAutofit/>
          </a:bodyPr>
          <a:lstStyle/>
          <a:p>
            <a:r>
              <a:rPr lang="en-US" sz="2800" b="1" dirty="0">
                <a:solidFill>
                  <a:srgbClr val="002060"/>
                </a:solidFill>
              </a:rPr>
              <a:t>E L’ACQUA DOLCE?</a:t>
            </a:r>
          </a:p>
        </p:txBody>
      </p:sp>
      <p:pic>
        <p:nvPicPr>
          <p:cNvPr id="8" name="Segnaposto contenuto 7">
            <a:extLst>
              <a:ext uri="{FF2B5EF4-FFF2-40B4-BE49-F238E27FC236}">
                <a16:creationId xmlns:a16="http://schemas.microsoft.com/office/drawing/2014/main" id="{C6AA3F10-666D-4B63-813E-FE5346075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955" y="1064029"/>
            <a:ext cx="7962111" cy="5020884"/>
          </a:xfrm>
          <a:noFill/>
        </p:spPr>
      </p:pic>
      <p:sp>
        <p:nvSpPr>
          <p:cNvPr id="4" name="Segnaposto data 3">
            <a:extLst>
              <a:ext uri="{FF2B5EF4-FFF2-40B4-BE49-F238E27FC236}">
                <a16:creationId xmlns:a16="http://schemas.microsoft.com/office/drawing/2014/main" id="{D572CB9C-0B3A-4320-AD2D-FB4E19CD208B}"/>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03BDCBC4-3BE3-4EF3-A9AC-3A06558B8B7A}"/>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371BF005-28CD-42BF-BC35-A46FA3DA9C6D}"/>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13</a:t>
            </a:fld>
            <a:endParaRPr lang="it-IT"/>
          </a:p>
        </p:txBody>
      </p:sp>
    </p:spTree>
    <p:extLst>
      <p:ext uri="{BB962C8B-B14F-4D97-AF65-F5344CB8AC3E}">
        <p14:creationId xmlns:p14="http://schemas.microsoft.com/office/powerpoint/2010/main" val="106976678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357216A-5B86-43F8-9485-B55E5CCBFC3A}"/>
              </a:ext>
            </a:extLst>
          </p:cNvPr>
          <p:cNvSpPr>
            <a:spLocks noGrp="1"/>
          </p:cNvSpPr>
          <p:nvPr>
            <p:ph type="title"/>
          </p:nvPr>
        </p:nvSpPr>
        <p:spPr>
          <a:xfrm>
            <a:off x="254165" y="1061357"/>
            <a:ext cx="4734232" cy="1748349"/>
          </a:xfrm>
        </p:spPr>
        <p:txBody>
          <a:bodyPr>
            <a:noAutofit/>
          </a:bodyPr>
          <a:lstStyle/>
          <a:p>
            <a:r>
              <a:rPr lang="en-US" sz="2400" dirty="0">
                <a:solidFill>
                  <a:srgbClr val="002060"/>
                </a:solidFill>
                <a:latin typeface="+mn-lt"/>
              </a:rPr>
              <a:t>Il 68,7 % </a:t>
            </a:r>
            <a:r>
              <a:rPr lang="en-US" sz="2400" dirty="0" err="1">
                <a:solidFill>
                  <a:srgbClr val="002060"/>
                </a:solidFill>
                <a:latin typeface="+mn-lt"/>
              </a:rPr>
              <a:t>dell’acqua</a:t>
            </a:r>
            <a:r>
              <a:rPr lang="en-US" sz="2400" dirty="0">
                <a:solidFill>
                  <a:srgbClr val="002060"/>
                </a:solidFill>
                <a:latin typeface="+mn-lt"/>
              </a:rPr>
              <a:t> dolce </a:t>
            </a:r>
            <a:r>
              <a:rPr lang="en-US" sz="2400" dirty="0" err="1">
                <a:solidFill>
                  <a:srgbClr val="002060"/>
                </a:solidFill>
                <a:latin typeface="+mn-lt"/>
              </a:rPr>
              <a:t>presente</a:t>
            </a:r>
            <a:r>
              <a:rPr lang="en-US" sz="2400" dirty="0">
                <a:solidFill>
                  <a:srgbClr val="002060"/>
                </a:solidFill>
                <a:latin typeface="+mn-lt"/>
              </a:rPr>
              <a:t> </a:t>
            </a:r>
            <a:r>
              <a:rPr lang="en-US" sz="2400" dirty="0" err="1">
                <a:solidFill>
                  <a:srgbClr val="002060"/>
                </a:solidFill>
                <a:latin typeface="+mn-lt"/>
              </a:rPr>
              <a:t>sulla</a:t>
            </a:r>
            <a:r>
              <a:rPr lang="en-US" sz="2400" dirty="0">
                <a:solidFill>
                  <a:srgbClr val="002060"/>
                </a:solidFill>
                <a:latin typeface="+mn-lt"/>
              </a:rPr>
              <a:t>  terra </a:t>
            </a:r>
            <a:r>
              <a:rPr lang="en-US" sz="2400" dirty="0" err="1">
                <a:solidFill>
                  <a:srgbClr val="002060"/>
                </a:solidFill>
                <a:latin typeface="+mn-lt"/>
              </a:rPr>
              <a:t>si</a:t>
            </a:r>
            <a:r>
              <a:rPr lang="en-US" sz="2400" dirty="0">
                <a:solidFill>
                  <a:srgbClr val="002060"/>
                </a:solidFill>
                <a:latin typeface="+mn-lt"/>
              </a:rPr>
              <a:t> </a:t>
            </a:r>
            <a:r>
              <a:rPr lang="en-US" sz="2400" dirty="0" err="1">
                <a:solidFill>
                  <a:srgbClr val="002060"/>
                </a:solidFill>
                <a:latin typeface="+mn-lt"/>
              </a:rPr>
              <a:t>trova</a:t>
            </a:r>
            <a:r>
              <a:rPr lang="en-US" sz="2400" dirty="0">
                <a:solidFill>
                  <a:srgbClr val="002060"/>
                </a:solidFill>
                <a:latin typeface="+mn-lt"/>
              </a:rPr>
              <a:t> </a:t>
            </a:r>
            <a:r>
              <a:rPr lang="en-US" sz="2400" dirty="0" err="1">
                <a:solidFill>
                  <a:srgbClr val="002060"/>
                </a:solidFill>
                <a:latin typeface="+mn-lt"/>
              </a:rPr>
              <a:t>intrappolato</a:t>
            </a:r>
            <a:r>
              <a:rPr lang="en-US" sz="2400" dirty="0">
                <a:solidFill>
                  <a:srgbClr val="002060"/>
                </a:solidFill>
                <a:latin typeface="+mn-lt"/>
              </a:rPr>
              <a:t> </a:t>
            </a:r>
            <a:r>
              <a:rPr lang="en-US" sz="2400" dirty="0" err="1">
                <a:solidFill>
                  <a:srgbClr val="002060"/>
                </a:solidFill>
                <a:latin typeface="+mn-lt"/>
              </a:rPr>
              <a:t>nei</a:t>
            </a:r>
            <a:r>
              <a:rPr lang="en-US" sz="2400" dirty="0">
                <a:solidFill>
                  <a:srgbClr val="002060"/>
                </a:solidFill>
                <a:latin typeface="+mn-lt"/>
              </a:rPr>
              <a:t> </a:t>
            </a:r>
            <a:r>
              <a:rPr lang="en-US" sz="2400" dirty="0" err="1">
                <a:solidFill>
                  <a:srgbClr val="002060"/>
                </a:solidFill>
                <a:latin typeface="+mn-lt"/>
              </a:rPr>
              <a:t>ghiacci</a:t>
            </a:r>
            <a:r>
              <a:rPr lang="en-US" sz="2400" dirty="0">
                <a:solidFill>
                  <a:srgbClr val="002060"/>
                </a:solidFill>
                <a:latin typeface="+mn-lt"/>
              </a:rPr>
              <a:t> </a:t>
            </a:r>
            <a:r>
              <a:rPr lang="en-US" sz="2400" dirty="0" err="1">
                <a:solidFill>
                  <a:srgbClr val="002060"/>
                </a:solidFill>
                <a:latin typeface="+mn-lt"/>
              </a:rPr>
              <a:t>delle</a:t>
            </a:r>
            <a:r>
              <a:rPr lang="en-US" sz="2400" dirty="0">
                <a:solidFill>
                  <a:srgbClr val="002060"/>
                </a:solidFill>
                <a:latin typeface="+mn-lt"/>
              </a:rPr>
              <a:t> calotte </a:t>
            </a:r>
            <a:r>
              <a:rPr lang="en-US" sz="2400" dirty="0" err="1">
                <a:solidFill>
                  <a:srgbClr val="002060"/>
                </a:solidFill>
                <a:latin typeface="+mn-lt"/>
              </a:rPr>
              <a:t>polari</a:t>
            </a:r>
            <a:r>
              <a:rPr lang="en-US" sz="2400" dirty="0">
                <a:solidFill>
                  <a:srgbClr val="002060"/>
                </a:solidFill>
                <a:latin typeface="+mn-lt"/>
              </a:rPr>
              <a:t> e </a:t>
            </a:r>
            <a:r>
              <a:rPr lang="en-US" sz="2400" dirty="0" err="1">
                <a:solidFill>
                  <a:srgbClr val="002060"/>
                </a:solidFill>
                <a:latin typeface="+mn-lt"/>
              </a:rPr>
              <a:t>dei</a:t>
            </a:r>
            <a:r>
              <a:rPr lang="en-US" sz="2400" dirty="0">
                <a:solidFill>
                  <a:srgbClr val="002060"/>
                </a:solidFill>
                <a:latin typeface="+mn-lt"/>
              </a:rPr>
              <a:t> </a:t>
            </a:r>
            <a:r>
              <a:rPr lang="en-US" sz="2400" dirty="0" err="1">
                <a:solidFill>
                  <a:srgbClr val="002060"/>
                </a:solidFill>
                <a:latin typeface="+mn-lt"/>
              </a:rPr>
              <a:t>ghiacciai</a:t>
            </a:r>
            <a:r>
              <a:rPr lang="en-US" sz="2400" dirty="0">
                <a:solidFill>
                  <a:srgbClr val="002060"/>
                </a:solidFill>
                <a:latin typeface="+mn-lt"/>
              </a:rPr>
              <a:t> </a:t>
            </a:r>
            <a:r>
              <a:rPr lang="en-US" sz="2400" dirty="0" err="1">
                <a:solidFill>
                  <a:srgbClr val="002060"/>
                </a:solidFill>
                <a:latin typeface="+mn-lt"/>
              </a:rPr>
              <a:t>permanenti</a:t>
            </a:r>
            <a:r>
              <a:rPr lang="en-US" sz="2400" dirty="0">
                <a:solidFill>
                  <a:srgbClr val="002060"/>
                </a:solidFill>
                <a:latin typeface="+mn-lt"/>
              </a:rPr>
              <a:t> in </a:t>
            </a:r>
            <a:r>
              <a:rPr lang="en-US" sz="2400" dirty="0" err="1">
                <a:solidFill>
                  <a:srgbClr val="002060"/>
                </a:solidFill>
                <a:latin typeface="+mn-lt"/>
              </a:rPr>
              <a:t>alta</a:t>
            </a:r>
            <a:r>
              <a:rPr lang="en-US" sz="2400" dirty="0">
                <a:solidFill>
                  <a:srgbClr val="002060"/>
                </a:solidFill>
                <a:latin typeface="+mn-lt"/>
              </a:rPr>
              <a:t> quota.</a:t>
            </a:r>
            <a:br>
              <a:rPr lang="en-US" sz="2400" dirty="0">
                <a:solidFill>
                  <a:srgbClr val="002060"/>
                </a:solidFill>
                <a:latin typeface="+mn-lt"/>
              </a:rPr>
            </a:br>
            <a:endParaRPr lang="en-US" sz="2400" dirty="0">
              <a:solidFill>
                <a:srgbClr val="002060"/>
              </a:solidFill>
              <a:latin typeface="+mn-lt"/>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8" name="Slide Number Placeholder 6">
            <a:extLst>
              <a:ext uri="{FF2B5EF4-FFF2-40B4-BE49-F238E27FC236}">
                <a16:creationId xmlns:a16="http://schemas.microsoft.com/office/drawing/2014/main" id="{359F283B-421B-4E99-AB44-E7BE9C6EB006}"/>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14</a:t>
            </a:fld>
            <a:endParaRPr lang="it-IT"/>
          </a:p>
        </p:txBody>
      </p:sp>
      <p:pic>
        <p:nvPicPr>
          <p:cNvPr id="7" name="Immagine 6">
            <a:extLst>
              <a:ext uri="{FF2B5EF4-FFF2-40B4-BE49-F238E27FC236}">
                <a16:creationId xmlns:a16="http://schemas.microsoft.com/office/drawing/2014/main" id="{C8F32374-E932-4AC6-8CB1-CD946AFCD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96" y="3030583"/>
            <a:ext cx="4591384" cy="2538944"/>
          </a:xfrm>
          <a:prstGeom prst="rect">
            <a:avLst/>
          </a:prstGeom>
        </p:spPr>
      </p:pic>
      <p:pic>
        <p:nvPicPr>
          <p:cNvPr id="15" name="Immagine 14">
            <a:extLst>
              <a:ext uri="{FF2B5EF4-FFF2-40B4-BE49-F238E27FC236}">
                <a16:creationId xmlns:a16="http://schemas.microsoft.com/office/drawing/2014/main" id="{0112A403-1B30-44DC-AD26-C735B8DE0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684" y="1061357"/>
            <a:ext cx="6389915" cy="4792436"/>
          </a:xfrm>
          <a:prstGeom prst="rect">
            <a:avLst/>
          </a:prstGeom>
        </p:spPr>
      </p:pic>
      <p:sp>
        <p:nvSpPr>
          <p:cNvPr id="2" name="CasellaDiTesto 1">
            <a:extLst>
              <a:ext uri="{FF2B5EF4-FFF2-40B4-BE49-F238E27FC236}">
                <a16:creationId xmlns:a16="http://schemas.microsoft.com/office/drawing/2014/main" id="{3289B168-2FB6-4729-B383-AAD82DDF8E0C}"/>
              </a:ext>
            </a:extLst>
          </p:cNvPr>
          <p:cNvSpPr txBox="1"/>
          <p:nvPr/>
        </p:nvSpPr>
        <p:spPr>
          <a:xfrm>
            <a:off x="285047" y="380490"/>
            <a:ext cx="5741233" cy="523220"/>
          </a:xfrm>
          <a:prstGeom prst="rect">
            <a:avLst/>
          </a:prstGeom>
          <a:noFill/>
        </p:spPr>
        <p:txBody>
          <a:bodyPr wrap="square" rtlCol="0">
            <a:spAutoFit/>
          </a:bodyPr>
          <a:lstStyle/>
          <a:p>
            <a:r>
              <a:rPr lang="it-IT" sz="2800" b="1" dirty="0">
                <a:solidFill>
                  <a:srgbClr val="002060"/>
                </a:solidFill>
                <a:latin typeface="+mj-lt"/>
              </a:rPr>
              <a:t>GHIACCI PERENNI</a:t>
            </a:r>
          </a:p>
        </p:txBody>
      </p:sp>
    </p:spTree>
    <p:extLst>
      <p:ext uri="{BB962C8B-B14F-4D97-AF65-F5344CB8AC3E}">
        <p14:creationId xmlns:p14="http://schemas.microsoft.com/office/powerpoint/2010/main" val="74909415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descr="Immagine che contiene natura, grotta&#10;&#10;Descrizione generata automaticamente">
            <a:extLst>
              <a:ext uri="{FF2B5EF4-FFF2-40B4-BE49-F238E27FC236}">
                <a16:creationId xmlns:a16="http://schemas.microsoft.com/office/drawing/2014/main" id="{6E6AB1E4-4F05-424C-9951-B00B93A37C3D}"/>
              </a:ext>
            </a:extLst>
          </p:cNvPr>
          <p:cNvPicPr>
            <a:picLocks noChangeAspect="1"/>
          </p:cNvPicPr>
          <p:nvPr/>
        </p:nvPicPr>
        <p:blipFill rotWithShape="1">
          <a:blip r:embed="rId2">
            <a:extLst>
              <a:ext uri="{28A0092B-C50C-407E-A947-70E740481C1C}">
                <a14:useLocalDpi xmlns:a14="http://schemas.microsoft.com/office/drawing/2010/main" val="0"/>
              </a:ext>
            </a:extLst>
          </a:blip>
          <a:srcRect b="2802"/>
          <a:stretch/>
        </p:blipFill>
        <p:spPr>
          <a:xfrm>
            <a:off x="5059166" y="1038085"/>
            <a:ext cx="6811409" cy="4959067"/>
          </a:xfrm>
          <a:prstGeom prst="rect">
            <a:avLst/>
          </a:prstGeom>
          <a:noFill/>
        </p:spPr>
      </p:pic>
      <p:sp>
        <p:nvSpPr>
          <p:cNvPr id="22" name="Title 1">
            <a:extLst>
              <a:ext uri="{FF2B5EF4-FFF2-40B4-BE49-F238E27FC236}">
                <a16:creationId xmlns:a16="http://schemas.microsoft.com/office/drawing/2014/main" id="{67CF65D3-22CA-450D-87F2-165571FF3EA0}"/>
              </a:ext>
            </a:extLst>
          </p:cNvPr>
          <p:cNvSpPr>
            <a:spLocks noGrp="1"/>
          </p:cNvSpPr>
          <p:nvPr>
            <p:ph type="body" sz="half" idx="2"/>
          </p:nvPr>
        </p:nvSpPr>
        <p:spPr>
          <a:xfrm>
            <a:off x="359764" y="967253"/>
            <a:ext cx="4490197" cy="2495550"/>
          </a:xfrm>
        </p:spPr>
        <p:txBody>
          <a:bodyPr>
            <a:noAutofit/>
          </a:bodyPr>
          <a:lstStyle/>
          <a:p>
            <a:pPr algn="just"/>
            <a:r>
              <a:rPr lang="en-US" sz="2400" dirty="0">
                <a:solidFill>
                  <a:srgbClr val="002060"/>
                </a:solidFill>
              </a:rPr>
              <a:t>Il 30,1 % </a:t>
            </a:r>
            <a:r>
              <a:rPr lang="en-US" sz="2400" dirty="0" err="1">
                <a:solidFill>
                  <a:srgbClr val="002060"/>
                </a:solidFill>
              </a:rPr>
              <a:t>dell’acqua</a:t>
            </a:r>
            <a:r>
              <a:rPr lang="en-US" sz="2400" dirty="0">
                <a:solidFill>
                  <a:srgbClr val="002060"/>
                </a:solidFill>
              </a:rPr>
              <a:t> dolce </a:t>
            </a:r>
            <a:r>
              <a:rPr lang="en-US" sz="2400" dirty="0" err="1">
                <a:solidFill>
                  <a:srgbClr val="002060"/>
                </a:solidFill>
              </a:rPr>
              <a:t>presente</a:t>
            </a:r>
            <a:r>
              <a:rPr lang="en-US" sz="2400" dirty="0">
                <a:solidFill>
                  <a:srgbClr val="002060"/>
                </a:solidFill>
              </a:rPr>
              <a:t> </a:t>
            </a:r>
            <a:r>
              <a:rPr lang="en-US" sz="2400" dirty="0" err="1">
                <a:solidFill>
                  <a:srgbClr val="002060"/>
                </a:solidFill>
              </a:rPr>
              <a:t>sulla</a:t>
            </a:r>
            <a:r>
              <a:rPr lang="en-US" sz="2400" dirty="0">
                <a:solidFill>
                  <a:srgbClr val="002060"/>
                </a:solidFill>
              </a:rPr>
              <a:t>  terra </a:t>
            </a:r>
            <a:r>
              <a:rPr lang="en-US" sz="2400" dirty="0" err="1">
                <a:solidFill>
                  <a:srgbClr val="002060"/>
                </a:solidFill>
              </a:rPr>
              <a:t>si</a:t>
            </a:r>
            <a:r>
              <a:rPr lang="en-US" sz="2400" dirty="0">
                <a:solidFill>
                  <a:srgbClr val="002060"/>
                </a:solidFill>
              </a:rPr>
              <a:t> </a:t>
            </a:r>
            <a:r>
              <a:rPr lang="en-US" sz="2400" dirty="0" err="1">
                <a:solidFill>
                  <a:srgbClr val="002060"/>
                </a:solidFill>
              </a:rPr>
              <a:t>trova</a:t>
            </a:r>
            <a:r>
              <a:rPr lang="en-US" sz="2400" dirty="0">
                <a:solidFill>
                  <a:srgbClr val="002060"/>
                </a:solidFill>
              </a:rPr>
              <a:t> </a:t>
            </a:r>
            <a:r>
              <a:rPr lang="en-US" sz="2400" dirty="0" err="1">
                <a:solidFill>
                  <a:srgbClr val="002060"/>
                </a:solidFill>
              </a:rPr>
              <a:t>nel</a:t>
            </a:r>
            <a:r>
              <a:rPr lang="en-US" sz="2400" dirty="0">
                <a:solidFill>
                  <a:srgbClr val="002060"/>
                </a:solidFill>
              </a:rPr>
              <a:t> </a:t>
            </a:r>
            <a:r>
              <a:rPr lang="en-US" sz="2400" dirty="0" err="1">
                <a:solidFill>
                  <a:srgbClr val="002060"/>
                </a:solidFill>
              </a:rPr>
              <a:t>sottosuolo</a:t>
            </a:r>
            <a:r>
              <a:rPr lang="en-US" sz="2400" dirty="0">
                <a:solidFill>
                  <a:srgbClr val="002060"/>
                </a:solidFill>
              </a:rPr>
              <a:t>.</a:t>
            </a:r>
          </a:p>
          <a:p>
            <a:pPr algn="just"/>
            <a:r>
              <a:rPr lang="it-IT" sz="2400" dirty="0">
                <a:solidFill>
                  <a:srgbClr val="002060"/>
                </a:solidFill>
              </a:rPr>
              <a:t>le acque sotterranee sono una delle risorse naturali più sfruttate e preziose del pianeta ed hanno un’età che varia da pochi mesi a milioni di anni.</a:t>
            </a:r>
          </a:p>
          <a:p>
            <a:pPr algn="just"/>
            <a:br>
              <a:rPr lang="en-US" sz="2400" b="1" dirty="0">
                <a:solidFill>
                  <a:srgbClr val="002060"/>
                </a:solidFill>
              </a:rPr>
            </a:br>
            <a:endParaRPr lang="en-US" sz="2400" b="1"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endParaRPr lang="it-IT" dirty="0"/>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4" name="Slide Number Placeholder 6">
            <a:extLst>
              <a:ext uri="{FF2B5EF4-FFF2-40B4-BE49-F238E27FC236}">
                <a16:creationId xmlns:a16="http://schemas.microsoft.com/office/drawing/2014/main" id="{564FC1BB-3C1F-4539-AF56-D973524967F4}"/>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15</a:t>
            </a:fld>
            <a:endParaRPr lang="it-IT"/>
          </a:p>
        </p:txBody>
      </p:sp>
      <p:pic>
        <p:nvPicPr>
          <p:cNvPr id="3" name="Immagine 2" descr="Immagine che contiene testo&#10;&#10;Descrizione generata automaticamente">
            <a:extLst>
              <a:ext uri="{FF2B5EF4-FFF2-40B4-BE49-F238E27FC236}">
                <a16:creationId xmlns:a16="http://schemas.microsoft.com/office/drawing/2014/main" id="{422FED5B-59C8-4DA0-899A-DE7A8CB3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99" y="3517619"/>
            <a:ext cx="2828925" cy="2495550"/>
          </a:xfrm>
          <a:prstGeom prst="rect">
            <a:avLst/>
          </a:prstGeom>
        </p:spPr>
      </p:pic>
      <p:sp>
        <p:nvSpPr>
          <p:cNvPr id="7" name="CasellaDiTesto 6">
            <a:extLst>
              <a:ext uri="{FF2B5EF4-FFF2-40B4-BE49-F238E27FC236}">
                <a16:creationId xmlns:a16="http://schemas.microsoft.com/office/drawing/2014/main" id="{76EF15EF-9B5B-4C5E-98C3-EDBD56A79149}"/>
              </a:ext>
            </a:extLst>
          </p:cNvPr>
          <p:cNvSpPr txBox="1"/>
          <p:nvPr/>
        </p:nvSpPr>
        <p:spPr>
          <a:xfrm>
            <a:off x="359764" y="269823"/>
            <a:ext cx="8784236" cy="523220"/>
          </a:xfrm>
          <a:prstGeom prst="rect">
            <a:avLst/>
          </a:prstGeom>
          <a:noFill/>
        </p:spPr>
        <p:txBody>
          <a:bodyPr wrap="square" rtlCol="0">
            <a:spAutoFit/>
          </a:bodyPr>
          <a:lstStyle/>
          <a:p>
            <a:r>
              <a:rPr lang="it-IT" sz="2800" b="1" dirty="0">
                <a:solidFill>
                  <a:srgbClr val="002060"/>
                </a:solidFill>
                <a:latin typeface="+mj-lt"/>
              </a:rPr>
              <a:t>ACQUE SOTTERRANEE</a:t>
            </a:r>
          </a:p>
        </p:txBody>
      </p:sp>
    </p:spTree>
    <p:extLst>
      <p:ext uri="{BB962C8B-B14F-4D97-AF65-F5344CB8AC3E}">
        <p14:creationId xmlns:p14="http://schemas.microsoft.com/office/powerpoint/2010/main" val="167506924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isultati immagini per cascate">
            <a:extLst>
              <a:ext uri="{FF2B5EF4-FFF2-40B4-BE49-F238E27FC236}">
                <a16:creationId xmlns:a16="http://schemas.microsoft.com/office/drawing/2014/main" id="{932F0130-23CA-4C27-9373-71CA53460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47"/>
          <a:stretch/>
        </p:blipFill>
        <p:spPr bwMode="auto">
          <a:xfrm>
            <a:off x="5098350" y="359825"/>
            <a:ext cx="6811409" cy="5609430"/>
          </a:xfrm>
          <a:prstGeom prst="rect">
            <a:avLst/>
          </a:prstGeom>
          <a:solidFill>
            <a:srgbClr val="FFFFFF"/>
          </a:solidFill>
        </p:spPr>
      </p:pic>
      <p:sp>
        <p:nvSpPr>
          <p:cNvPr id="20" name="Title 2">
            <a:extLst>
              <a:ext uri="{FF2B5EF4-FFF2-40B4-BE49-F238E27FC236}">
                <a16:creationId xmlns:a16="http://schemas.microsoft.com/office/drawing/2014/main" id="{EDC4A635-1138-45E4-BD28-056EBB3BCE66}"/>
              </a:ext>
            </a:extLst>
          </p:cNvPr>
          <p:cNvSpPr>
            <a:spLocks noGrp="1"/>
          </p:cNvSpPr>
          <p:nvPr>
            <p:ph type="title"/>
          </p:nvPr>
        </p:nvSpPr>
        <p:spPr>
          <a:xfrm>
            <a:off x="326276" y="399013"/>
            <a:ext cx="4331450" cy="1021573"/>
          </a:xfrm>
        </p:spPr>
        <p:txBody>
          <a:bodyPr>
            <a:normAutofit/>
          </a:bodyPr>
          <a:lstStyle/>
          <a:p>
            <a:r>
              <a:rPr lang="en-US" sz="2800" b="1" dirty="0">
                <a:solidFill>
                  <a:srgbClr val="002060"/>
                </a:solidFill>
              </a:rPr>
              <a:t>Come </a:t>
            </a:r>
            <a:r>
              <a:rPr lang="en-US" sz="2800" b="1" dirty="0" err="1">
                <a:solidFill>
                  <a:srgbClr val="002060"/>
                </a:solidFill>
              </a:rPr>
              <a:t>sono</a:t>
            </a:r>
            <a:r>
              <a:rPr lang="en-US" sz="2800" b="1" dirty="0">
                <a:solidFill>
                  <a:srgbClr val="002060"/>
                </a:solidFill>
              </a:rPr>
              <a:t> </a:t>
            </a:r>
            <a:r>
              <a:rPr lang="en-US" sz="2800" b="1" dirty="0" err="1">
                <a:solidFill>
                  <a:srgbClr val="002060"/>
                </a:solidFill>
              </a:rPr>
              <a:t>distribuite</a:t>
            </a:r>
            <a:r>
              <a:rPr lang="en-US" sz="2800" b="1" dirty="0">
                <a:solidFill>
                  <a:srgbClr val="002060"/>
                </a:solidFill>
              </a:rPr>
              <a:t> le </a:t>
            </a:r>
            <a:r>
              <a:rPr lang="en-US" sz="2800" b="1" dirty="0" err="1">
                <a:solidFill>
                  <a:srgbClr val="002060"/>
                </a:solidFill>
              </a:rPr>
              <a:t>acque</a:t>
            </a:r>
            <a:r>
              <a:rPr lang="en-US" sz="2800" b="1" dirty="0">
                <a:solidFill>
                  <a:srgbClr val="002060"/>
                </a:solidFill>
              </a:rPr>
              <a:t> </a:t>
            </a:r>
            <a:r>
              <a:rPr lang="en-US" sz="2800" b="1" dirty="0" err="1">
                <a:solidFill>
                  <a:srgbClr val="002060"/>
                </a:solidFill>
              </a:rPr>
              <a:t>superficiali</a:t>
            </a:r>
            <a:r>
              <a:rPr lang="en-US" sz="2800" b="1" dirty="0">
                <a:solidFill>
                  <a:srgbClr val="002060"/>
                </a:solidFill>
              </a:rPr>
              <a:t>?</a:t>
            </a:r>
          </a:p>
        </p:txBody>
      </p:sp>
      <p:sp>
        <p:nvSpPr>
          <p:cNvPr id="22" name="Text Placeholder 3">
            <a:extLst>
              <a:ext uri="{FF2B5EF4-FFF2-40B4-BE49-F238E27FC236}">
                <a16:creationId xmlns:a16="http://schemas.microsoft.com/office/drawing/2014/main" id="{E1946CE4-1734-4729-AF94-1C764CEFA26D}"/>
              </a:ext>
            </a:extLst>
          </p:cNvPr>
          <p:cNvSpPr>
            <a:spLocks noGrp="1"/>
          </p:cNvSpPr>
          <p:nvPr>
            <p:ph type="body" sz="half" idx="2"/>
          </p:nvPr>
        </p:nvSpPr>
        <p:spPr>
          <a:xfrm>
            <a:off x="410596" y="1754958"/>
            <a:ext cx="4331450" cy="4373411"/>
          </a:xfrm>
        </p:spPr>
        <p:txBody>
          <a:bodyPr>
            <a:normAutofit/>
          </a:bodyPr>
          <a:lstStyle/>
          <a:p>
            <a:r>
              <a:rPr lang="en-US" sz="2000" dirty="0">
                <a:solidFill>
                  <a:srgbClr val="002060"/>
                </a:solidFill>
              </a:rPr>
              <a:t>La </a:t>
            </a:r>
            <a:r>
              <a:rPr lang="en-US" sz="2000" dirty="0" err="1">
                <a:solidFill>
                  <a:srgbClr val="002060"/>
                </a:solidFill>
              </a:rPr>
              <a:t>maggior</a:t>
            </a:r>
            <a:r>
              <a:rPr lang="en-US" sz="2000" dirty="0">
                <a:solidFill>
                  <a:srgbClr val="002060"/>
                </a:solidFill>
              </a:rPr>
              <a:t> </a:t>
            </a:r>
            <a:r>
              <a:rPr lang="en-US" sz="2000" dirty="0" err="1">
                <a:solidFill>
                  <a:srgbClr val="002060"/>
                </a:solidFill>
              </a:rPr>
              <a:t>parte</a:t>
            </a:r>
            <a:r>
              <a:rPr lang="en-US" sz="2000" dirty="0">
                <a:solidFill>
                  <a:srgbClr val="002060"/>
                </a:solidFill>
              </a:rPr>
              <a:t> </a:t>
            </a:r>
            <a:r>
              <a:rPr lang="en-US" sz="2000" dirty="0" err="1">
                <a:solidFill>
                  <a:srgbClr val="002060"/>
                </a:solidFill>
              </a:rPr>
              <a:t>delle</a:t>
            </a:r>
            <a:r>
              <a:rPr lang="en-US" sz="2000" dirty="0">
                <a:solidFill>
                  <a:srgbClr val="002060"/>
                </a:solidFill>
              </a:rPr>
              <a:t> </a:t>
            </a:r>
            <a:r>
              <a:rPr lang="en-US" sz="2000" dirty="0" err="1">
                <a:solidFill>
                  <a:srgbClr val="002060"/>
                </a:solidFill>
              </a:rPr>
              <a:t>acque</a:t>
            </a:r>
            <a:r>
              <a:rPr lang="en-US" sz="2000" dirty="0">
                <a:solidFill>
                  <a:srgbClr val="002060"/>
                </a:solidFill>
              </a:rPr>
              <a:t> di </a:t>
            </a:r>
            <a:r>
              <a:rPr lang="en-US" sz="2000" dirty="0" err="1">
                <a:solidFill>
                  <a:srgbClr val="002060"/>
                </a:solidFill>
              </a:rPr>
              <a:t>superficie</a:t>
            </a:r>
            <a:r>
              <a:rPr lang="en-US" sz="2000" dirty="0">
                <a:solidFill>
                  <a:srgbClr val="002060"/>
                </a:solidFill>
              </a:rPr>
              <a:t> </a:t>
            </a:r>
            <a:r>
              <a:rPr lang="en-US" sz="2000" dirty="0" err="1">
                <a:solidFill>
                  <a:srgbClr val="002060"/>
                </a:solidFill>
              </a:rPr>
              <a:t>si</a:t>
            </a:r>
            <a:r>
              <a:rPr lang="en-US" sz="2000" dirty="0">
                <a:solidFill>
                  <a:srgbClr val="002060"/>
                </a:solidFill>
              </a:rPr>
              <a:t> </a:t>
            </a:r>
            <a:r>
              <a:rPr lang="en-US" sz="2000" dirty="0" err="1">
                <a:solidFill>
                  <a:srgbClr val="002060"/>
                </a:solidFill>
              </a:rPr>
              <a:t>trovano</a:t>
            </a:r>
            <a:r>
              <a:rPr lang="en-US" sz="2000" dirty="0">
                <a:solidFill>
                  <a:srgbClr val="002060"/>
                </a:solidFill>
              </a:rPr>
              <a:t> </a:t>
            </a:r>
            <a:r>
              <a:rPr lang="en-US" sz="2000" dirty="0" err="1">
                <a:solidFill>
                  <a:srgbClr val="002060"/>
                </a:solidFill>
              </a:rPr>
              <a:t>nei</a:t>
            </a:r>
            <a:r>
              <a:rPr lang="en-US" sz="2000" dirty="0">
                <a:solidFill>
                  <a:srgbClr val="002060"/>
                </a:solidFill>
              </a:rPr>
              <a:t> </a:t>
            </a:r>
            <a:r>
              <a:rPr lang="en-US" sz="2000" dirty="0" err="1">
                <a:solidFill>
                  <a:srgbClr val="002060"/>
                </a:solidFill>
              </a:rPr>
              <a:t>laghi</a:t>
            </a:r>
            <a:r>
              <a:rPr lang="en-US" sz="2000" dirty="0">
                <a:solidFill>
                  <a:srgbClr val="002060"/>
                </a:solidFill>
              </a:rPr>
              <a:t> (87%). La restante </a:t>
            </a:r>
            <a:r>
              <a:rPr lang="en-US" sz="2000" dirty="0" err="1">
                <a:solidFill>
                  <a:srgbClr val="002060"/>
                </a:solidFill>
              </a:rPr>
              <a:t>parte</a:t>
            </a:r>
            <a:r>
              <a:rPr lang="en-US" sz="2000" dirty="0">
                <a:solidFill>
                  <a:srgbClr val="002060"/>
                </a:solidFill>
              </a:rPr>
              <a:t> </a:t>
            </a:r>
            <a:r>
              <a:rPr lang="en-US" sz="2000" dirty="0" err="1">
                <a:solidFill>
                  <a:srgbClr val="002060"/>
                </a:solidFill>
              </a:rPr>
              <a:t>si</a:t>
            </a:r>
            <a:r>
              <a:rPr lang="en-US" sz="2000" dirty="0">
                <a:solidFill>
                  <a:srgbClr val="002060"/>
                </a:solidFill>
              </a:rPr>
              <a:t> </a:t>
            </a:r>
            <a:r>
              <a:rPr lang="en-US" sz="2000" dirty="0" err="1">
                <a:solidFill>
                  <a:srgbClr val="002060"/>
                </a:solidFill>
              </a:rPr>
              <a:t>trova</a:t>
            </a:r>
            <a:r>
              <a:rPr lang="en-US" sz="2000" dirty="0">
                <a:solidFill>
                  <a:srgbClr val="002060"/>
                </a:solidFill>
              </a:rPr>
              <a:t> </a:t>
            </a:r>
            <a:r>
              <a:rPr lang="en-US" sz="2000" dirty="0" err="1">
                <a:solidFill>
                  <a:srgbClr val="002060"/>
                </a:solidFill>
              </a:rPr>
              <a:t>negli</a:t>
            </a:r>
            <a:r>
              <a:rPr lang="en-US" sz="2000" dirty="0">
                <a:solidFill>
                  <a:srgbClr val="002060"/>
                </a:solidFill>
              </a:rPr>
              <a:t> </a:t>
            </a:r>
            <a:r>
              <a:rPr lang="en-US" sz="2000" dirty="0" err="1">
                <a:solidFill>
                  <a:srgbClr val="002060"/>
                </a:solidFill>
              </a:rPr>
              <a:t>stagni</a:t>
            </a:r>
            <a:r>
              <a:rPr lang="en-US" sz="2000" dirty="0">
                <a:solidFill>
                  <a:srgbClr val="002060"/>
                </a:solidFill>
              </a:rPr>
              <a:t> (11%) e solo una piccolo </a:t>
            </a:r>
            <a:r>
              <a:rPr lang="en-US" sz="2000" dirty="0" err="1">
                <a:solidFill>
                  <a:srgbClr val="002060"/>
                </a:solidFill>
              </a:rPr>
              <a:t>parte</a:t>
            </a:r>
            <a:r>
              <a:rPr lang="en-US" sz="2000" dirty="0">
                <a:solidFill>
                  <a:srgbClr val="002060"/>
                </a:solidFill>
              </a:rPr>
              <a:t> (2%) </a:t>
            </a:r>
            <a:r>
              <a:rPr lang="en-US" sz="2000" dirty="0" err="1">
                <a:solidFill>
                  <a:srgbClr val="002060"/>
                </a:solidFill>
              </a:rPr>
              <a:t>scorre</a:t>
            </a:r>
            <a:r>
              <a:rPr lang="en-US" sz="2000" dirty="0">
                <a:solidFill>
                  <a:srgbClr val="002060"/>
                </a:solidFill>
              </a:rPr>
              <a:t> </a:t>
            </a:r>
            <a:r>
              <a:rPr lang="en-US" sz="2000" dirty="0" err="1">
                <a:solidFill>
                  <a:srgbClr val="002060"/>
                </a:solidFill>
              </a:rPr>
              <a:t>nei</a:t>
            </a:r>
            <a:r>
              <a:rPr lang="en-US" sz="2000" dirty="0">
                <a:solidFill>
                  <a:srgbClr val="002060"/>
                </a:solidFill>
              </a:rPr>
              <a:t> </a:t>
            </a:r>
            <a:r>
              <a:rPr lang="en-US" sz="2000" dirty="0" err="1">
                <a:solidFill>
                  <a:srgbClr val="002060"/>
                </a:solidFill>
              </a:rPr>
              <a:t>fiumi</a:t>
            </a:r>
            <a:endParaRPr lang="en-US" sz="2000"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76778"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24" name="Slide Number Placeholder 6">
            <a:extLst>
              <a:ext uri="{FF2B5EF4-FFF2-40B4-BE49-F238E27FC236}">
                <a16:creationId xmlns:a16="http://schemas.microsoft.com/office/drawing/2014/main" id="{AF1D3717-4B5E-45B8-8F61-1C181CF9DCEB}"/>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16</a:t>
            </a:fld>
            <a:endParaRPr lang="it-IT"/>
          </a:p>
        </p:txBody>
      </p:sp>
      <p:graphicFrame>
        <p:nvGraphicFramePr>
          <p:cNvPr id="16" name="Grafico 15">
            <a:extLst>
              <a:ext uri="{FF2B5EF4-FFF2-40B4-BE49-F238E27FC236}">
                <a16:creationId xmlns:a16="http://schemas.microsoft.com/office/drawing/2014/main" id="{FF626764-3D62-4161-A79E-21AC9DEC500C}"/>
              </a:ext>
            </a:extLst>
          </p:cNvPr>
          <p:cNvGraphicFramePr>
            <a:graphicFrameLocks/>
          </p:cNvGraphicFramePr>
          <p:nvPr>
            <p:extLst>
              <p:ext uri="{D42A27DB-BD31-4B8C-83A1-F6EECF244321}">
                <p14:modId xmlns:p14="http://schemas.microsoft.com/office/powerpoint/2010/main" val="369275243"/>
              </p:ext>
            </p:extLst>
          </p:nvPr>
        </p:nvGraphicFramePr>
        <p:xfrm>
          <a:off x="-116350" y="3357803"/>
          <a:ext cx="4753663" cy="2664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030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52C1136F-9186-4ADB-ADCD-805C8A44BBB7}"/>
              </a:ext>
            </a:extLst>
          </p:cNvPr>
          <p:cNvSpPr>
            <a:spLocks noGrp="1"/>
          </p:cNvSpPr>
          <p:nvPr>
            <p:ph type="title"/>
          </p:nvPr>
        </p:nvSpPr>
        <p:spPr>
          <a:xfrm>
            <a:off x="357447" y="365125"/>
            <a:ext cx="11513128" cy="549275"/>
          </a:xfrm>
        </p:spPr>
        <p:txBody>
          <a:bodyPr/>
          <a:lstStyle/>
          <a:p>
            <a:r>
              <a:rPr lang="en-US" b="1" dirty="0">
                <a:solidFill>
                  <a:srgbClr val="002060"/>
                </a:solidFill>
              </a:rPr>
              <a:t>In Italia…</a:t>
            </a:r>
          </a:p>
        </p:txBody>
      </p:sp>
      <p:sp>
        <p:nvSpPr>
          <p:cNvPr id="4" name="Segnaposto data 3">
            <a:extLst>
              <a:ext uri="{FF2B5EF4-FFF2-40B4-BE49-F238E27FC236}">
                <a16:creationId xmlns:a16="http://schemas.microsoft.com/office/drawing/2014/main" id="{D572CB9C-0B3A-4320-AD2D-FB4E19CD208B}"/>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03BDCBC4-3BE3-4EF3-A9AC-3A06558B8B7A}"/>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371BF005-28CD-42BF-BC35-A46FA3DA9C6D}"/>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17</a:t>
            </a:fld>
            <a:endParaRPr lang="it-IT"/>
          </a:p>
        </p:txBody>
      </p:sp>
      <p:pic>
        <p:nvPicPr>
          <p:cNvPr id="11" name="Immagine 10" descr="Immagine che contiene mappa&#10;&#10;Descrizione generata automaticamente">
            <a:extLst>
              <a:ext uri="{FF2B5EF4-FFF2-40B4-BE49-F238E27FC236}">
                <a16:creationId xmlns:a16="http://schemas.microsoft.com/office/drawing/2014/main" id="{300AB042-0070-4D7D-9368-5230F8241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08" y="1145893"/>
            <a:ext cx="3703937" cy="4751517"/>
          </a:xfrm>
          <a:prstGeom prst="rect">
            <a:avLst/>
          </a:prstGeom>
        </p:spPr>
      </p:pic>
      <p:sp>
        <p:nvSpPr>
          <p:cNvPr id="9" name="Segnaposto contenuto 8">
            <a:extLst>
              <a:ext uri="{FF2B5EF4-FFF2-40B4-BE49-F238E27FC236}">
                <a16:creationId xmlns:a16="http://schemas.microsoft.com/office/drawing/2014/main" id="{294D96A3-17DB-4DA0-A177-C4D87B6C72CB}"/>
              </a:ext>
            </a:extLst>
          </p:cNvPr>
          <p:cNvSpPr>
            <a:spLocks noGrp="1"/>
          </p:cNvSpPr>
          <p:nvPr>
            <p:ph sz="half" idx="4294967295"/>
          </p:nvPr>
        </p:nvSpPr>
        <p:spPr>
          <a:xfrm>
            <a:off x="6534989" y="1145893"/>
            <a:ext cx="4760819" cy="1920240"/>
          </a:xfrm>
        </p:spPr>
        <p:txBody>
          <a:bodyPr>
            <a:normAutofit fontScale="70000" lnSpcReduction="20000"/>
          </a:bodyPr>
          <a:lstStyle/>
          <a:p>
            <a:pPr marL="0" indent="0">
              <a:buNone/>
            </a:pPr>
            <a:r>
              <a:rPr lang="it-IT" dirty="0">
                <a:solidFill>
                  <a:srgbClr val="002060"/>
                </a:solidFill>
              </a:rPr>
              <a:t>In Italia ci sono circa 1.600 fiumi ed alcune decine superano i 100 km di lunghezza. Lo sviluppo lineare dei fiumi italiani è di circa 75.000 km (quasi due volte la circonferenza terrestre).</a:t>
            </a:r>
          </a:p>
          <a:p>
            <a:pPr marL="0" indent="0">
              <a:buNone/>
            </a:pPr>
            <a:r>
              <a:rPr lang="it-IT" dirty="0">
                <a:solidFill>
                  <a:srgbClr val="002060"/>
                </a:solidFill>
              </a:rPr>
              <a:t> Altrettanti sono i laghi (1500) i più grandi dei quali sono situati nella zona prealpina</a:t>
            </a:r>
          </a:p>
          <a:p>
            <a:pPr marL="0" indent="0">
              <a:buNone/>
            </a:pPr>
            <a:endParaRPr lang="it-IT" dirty="0">
              <a:solidFill>
                <a:srgbClr val="002060"/>
              </a:solidFill>
            </a:endParaRPr>
          </a:p>
        </p:txBody>
      </p:sp>
      <p:pic>
        <p:nvPicPr>
          <p:cNvPr id="24" name="Immagine 23" descr="Immagine che contiene pianta&#10;&#10;Descrizione generata automaticamente">
            <a:extLst>
              <a:ext uri="{FF2B5EF4-FFF2-40B4-BE49-F238E27FC236}">
                <a16:creationId xmlns:a16="http://schemas.microsoft.com/office/drawing/2014/main" id="{578E81F8-0AB9-4C64-A4C7-497FEF342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789" y="3045492"/>
            <a:ext cx="4337221" cy="2829603"/>
          </a:xfrm>
          <a:prstGeom prst="rect">
            <a:avLst/>
          </a:prstGeom>
        </p:spPr>
      </p:pic>
    </p:spTree>
    <p:extLst>
      <p:ext uri="{BB962C8B-B14F-4D97-AF65-F5344CB8AC3E}">
        <p14:creationId xmlns:p14="http://schemas.microsoft.com/office/powerpoint/2010/main" val="134842039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52C1136F-9186-4ADB-ADCD-805C8A44BBB7}"/>
              </a:ext>
            </a:extLst>
          </p:cNvPr>
          <p:cNvSpPr>
            <a:spLocks noGrp="1"/>
          </p:cNvSpPr>
          <p:nvPr>
            <p:ph type="title"/>
          </p:nvPr>
        </p:nvSpPr>
        <p:spPr>
          <a:xfrm>
            <a:off x="357447" y="365125"/>
            <a:ext cx="11513128" cy="549275"/>
          </a:xfrm>
        </p:spPr>
        <p:txBody>
          <a:bodyPr/>
          <a:lstStyle/>
          <a:p>
            <a:r>
              <a:rPr lang="en-US" dirty="0">
                <a:solidFill>
                  <a:srgbClr val="002060"/>
                </a:solidFill>
              </a:rPr>
              <a:t>…e in </a:t>
            </a:r>
            <a:r>
              <a:rPr lang="en-US" dirty="0" err="1">
                <a:solidFill>
                  <a:srgbClr val="002060"/>
                </a:solidFill>
              </a:rPr>
              <a:t>Lombardia</a:t>
            </a:r>
            <a:r>
              <a:rPr lang="en-US" dirty="0">
                <a:solidFill>
                  <a:srgbClr val="002060"/>
                </a:solidFill>
              </a:rPr>
              <a:t>…</a:t>
            </a:r>
          </a:p>
        </p:txBody>
      </p:sp>
      <p:sp>
        <p:nvSpPr>
          <p:cNvPr id="4" name="Segnaposto data 3">
            <a:extLst>
              <a:ext uri="{FF2B5EF4-FFF2-40B4-BE49-F238E27FC236}">
                <a16:creationId xmlns:a16="http://schemas.microsoft.com/office/drawing/2014/main" id="{D572CB9C-0B3A-4320-AD2D-FB4E19CD208B}"/>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03BDCBC4-3BE3-4EF3-A9AC-3A06558B8B7A}"/>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371BF005-28CD-42BF-BC35-A46FA3DA9C6D}"/>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18</a:t>
            </a:fld>
            <a:endParaRPr lang="it-IT"/>
          </a:p>
        </p:txBody>
      </p:sp>
      <p:pic>
        <p:nvPicPr>
          <p:cNvPr id="10" name="Segnaposto contenuto 9" descr="Immagine che contiene mappa&#10;&#10;Descrizione generata automaticamente">
            <a:extLst>
              <a:ext uri="{FF2B5EF4-FFF2-40B4-BE49-F238E27FC236}">
                <a16:creationId xmlns:a16="http://schemas.microsoft.com/office/drawing/2014/main" id="{C87A8745-E616-43BB-ABFE-5C21A9F88DC8}"/>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6281" t="3251" r="10233"/>
          <a:stretch/>
        </p:blipFill>
        <p:spPr>
          <a:xfrm>
            <a:off x="7080419" y="1206029"/>
            <a:ext cx="4849619" cy="4600546"/>
          </a:xfrm>
          <a:prstGeom prst="rect">
            <a:avLst/>
          </a:prstGeom>
          <a:noFill/>
        </p:spPr>
      </p:pic>
      <p:sp>
        <p:nvSpPr>
          <p:cNvPr id="9" name="CasellaDiTesto 8">
            <a:extLst>
              <a:ext uri="{FF2B5EF4-FFF2-40B4-BE49-F238E27FC236}">
                <a16:creationId xmlns:a16="http://schemas.microsoft.com/office/drawing/2014/main" id="{6D72610E-FD60-4B41-B0FA-EAD23618DAFC}"/>
              </a:ext>
            </a:extLst>
          </p:cNvPr>
          <p:cNvSpPr txBox="1"/>
          <p:nvPr/>
        </p:nvSpPr>
        <p:spPr>
          <a:xfrm>
            <a:off x="261961" y="966028"/>
            <a:ext cx="6629135" cy="1323439"/>
          </a:xfrm>
          <a:prstGeom prst="rect">
            <a:avLst/>
          </a:prstGeom>
          <a:noFill/>
        </p:spPr>
        <p:txBody>
          <a:bodyPr wrap="square">
            <a:spAutoFit/>
          </a:bodyPr>
          <a:lstStyle/>
          <a:p>
            <a:pPr algn="just"/>
            <a:r>
              <a:rPr lang="it-IT" sz="1600" b="0" i="0" dirty="0">
                <a:solidFill>
                  <a:srgbClr val="002060"/>
                </a:solidFill>
                <a:effectLst/>
              </a:rPr>
              <a:t>La Lombardia è la </a:t>
            </a:r>
            <a:r>
              <a:rPr lang="it-IT" sz="1600" b="1" i="0" dirty="0">
                <a:solidFill>
                  <a:srgbClr val="002060"/>
                </a:solidFill>
                <a:effectLst/>
              </a:rPr>
              <a:t>prima regione italiana per estensione fluviale</a:t>
            </a:r>
            <a:r>
              <a:rPr lang="it-IT" sz="1600" b="0" i="0" dirty="0">
                <a:solidFill>
                  <a:srgbClr val="002060"/>
                </a:solidFill>
                <a:effectLst/>
              </a:rPr>
              <a:t>. Il grande collettore dei flussi d’acqua che l’attraversano, formando i laghi prealpini, è il </a:t>
            </a:r>
            <a:r>
              <a:rPr lang="it-IT" sz="1600" b="1" i="0" dirty="0">
                <a:solidFill>
                  <a:srgbClr val="002060"/>
                </a:solidFill>
                <a:effectLst/>
              </a:rPr>
              <a:t>fiume Po</a:t>
            </a:r>
            <a:r>
              <a:rPr lang="it-IT" sz="1600" b="0" i="0" dirty="0">
                <a:solidFill>
                  <a:srgbClr val="002060"/>
                </a:solidFill>
                <a:effectLst/>
              </a:rPr>
              <a:t>, la più lunga idrovia italiana, che per circa 260 chilometri segna il confine meridionale della regione, solcando il territorio delle province pavese e mantovana.</a:t>
            </a:r>
            <a:endParaRPr lang="it-IT" sz="1600" dirty="0">
              <a:solidFill>
                <a:srgbClr val="002060"/>
              </a:solidFill>
            </a:endParaRPr>
          </a:p>
        </p:txBody>
      </p:sp>
      <p:sp>
        <p:nvSpPr>
          <p:cNvPr id="7" name="CasellaDiTesto 6">
            <a:extLst>
              <a:ext uri="{FF2B5EF4-FFF2-40B4-BE49-F238E27FC236}">
                <a16:creationId xmlns:a16="http://schemas.microsoft.com/office/drawing/2014/main" id="{93FA9FA8-0CB0-4BD3-A361-E9243F7880EC}"/>
              </a:ext>
            </a:extLst>
          </p:cNvPr>
          <p:cNvSpPr txBox="1"/>
          <p:nvPr/>
        </p:nvSpPr>
        <p:spPr>
          <a:xfrm>
            <a:off x="261961" y="2269422"/>
            <a:ext cx="6818459" cy="1323439"/>
          </a:xfrm>
          <a:prstGeom prst="rect">
            <a:avLst/>
          </a:prstGeom>
          <a:noFill/>
        </p:spPr>
        <p:txBody>
          <a:bodyPr wrap="square" rtlCol="0">
            <a:spAutoFit/>
          </a:bodyPr>
          <a:lstStyle/>
          <a:p>
            <a:r>
              <a:rPr lang="it-IT" sz="1600" dirty="0">
                <a:solidFill>
                  <a:srgbClr val="002060"/>
                </a:solidFill>
              </a:rPr>
              <a:t>Oltre al sistema dei navigli (Naviglio Grande, Naviglio Pavese, Naviglio di Bereguardo, Naviglio della Martesana) c’è anche una fitta rete di canali artificiali realizzati dall’uomo per l’irrigazione e per la navigazione ed ora utilizzati anche per la produzione idroelettrica.</a:t>
            </a:r>
          </a:p>
          <a:p>
            <a:endParaRPr lang="it-IT" sz="1600" dirty="0">
              <a:solidFill>
                <a:srgbClr val="002060"/>
              </a:solidFill>
            </a:endParaRPr>
          </a:p>
        </p:txBody>
      </p:sp>
      <p:pic>
        <p:nvPicPr>
          <p:cNvPr id="3" name="Immagine 2" descr="Immagine che contiene mappa&#10;&#10;Descrizione generata automaticamente">
            <a:extLst>
              <a:ext uri="{FF2B5EF4-FFF2-40B4-BE49-F238E27FC236}">
                <a16:creationId xmlns:a16="http://schemas.microsoft.com/office/drawing/2014/main" id="{817E91F3-B3D5-4C0E-9F79-7D52C7708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506" y="2990581"/>
            <a:ext cx="2419873" cy="2901391"/>
          </a:xfrm>
          <a:prstGeom prst="rect">
            <a:avLst/>
          </a:prstGeom>
        </p:spPr>
      </p:pic>
    </p:spTree>
    <p:extLst>
      <p:ext uri="{BB962C8B-B14F-4D97-AF65-F5344CB8AC3E}">
        <p14:creationId xmlns:p14="http://schemas.microsoft.com/office/powerpoint/2010/main" val="268593616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271FF81-9E75-4609-9B00-7CFC19DD8170}"/>
              </a:ext>
            </a:extLst>
          </p:cNvPr>
          <p:cNvSpPr>
            <a:spLocks noGrp="1"/>
          </p:cNvSpPr>
          <p:nvPr>
            <p:ph type="title"/>
          </p:nvPr>
        </p:nvSpPr>
        <p:spPr/>
        <p:txBody>
          <a:bodyPr/>
          <a:lstStyle/>
          <a:p>
            <a:r>
              <a:rPr lang="it-IT" dirty="0">
                <a:solidFill>
                  <a:srgbClr val="002060"/>
                </a:solidFill>
              </a:rPr>
              <a:t>Un fiume deve essere funzionante…</a:t>
            </a:r>
          </a:p>
        </p:txBody>
      </p:sp>
      <p:sp>
        <p:nvSpPr>
          <p:cNvPr id="7" name="Segnaposto contenuto 6">
            <a:extLst>
              <a:ext uri="{FF2B5EF4-FFF2-40B4-BE49-F238E27FC236}">
                <a16:creationId xmlns:a16="http://schemas.microsoft.com/office/drawing/2014/main" id="{23341CC5-7DDE-4FF1-996C-E626486F72A9}"/>
              </a:ext>
            </a:extLst>
          </p:cNvPr>
          <p:cNvSpPr>
            <a:spLocks noGrp="1"/>
          </p:cNvSpPr>
          <p:nvPr>
            <p:ph idx="1"/>
          </p:nvPr>
        </p:nvSpPr>
        <p:spPr>
          <a:xfrm>
            <a:off x="473825" y="1015193"/>
            <a:ext cx="11280371" cy="4827613"/>
          </a:xfrm>
        </p:spPr>
        <p:txBody>
          <a:bodyPr/>
          <a:lstStyle/>
          <a:p>
            <a:pPr marL="0" indent="0">
              <a:buNone/>
            </a:pPr>
            <a:r>
              <a:rPr lang="it-IT" dirty="0">
                <a:solidFill>
                  <a:srgbClr val="002060"/>
                </a:solidFill>
              </a:rPr>
              <a:t>Perché si possano sfruttare le qualità dell’acqua il fiume deve essere in buona salute: </a:t>
            </a:r>
          </a:p>
          <a:p>
            <a:pPr marL="0" indent="0" algn="ctr">
              <a:buNone/>
            </a:pPr>
            <a:r>
              <a:rPr lang="it-IT" dirty="0">
                <a:solidFill>
                  <a:srgbClr val="002060"/>
                </a:solidFill>
              </a:rPr>
              <a:t>NON DEVE ESSERE INQUINATO!</a:t>
            </a:r>
          </a:p>
          <a:p>
            <a:pPr marL="0" indent="0">
              <a:buNone/>
            </a:pPr>
            <a:endParaRPr lang="it-IT" dirty="0">
              <a:solidFill>
                <a:srgbClr val="002060"/>
              </a:solidFill>
            </a:endParaRPr>
          </a:p>
          <a:p>
            <a:pPr marL="0" indent="0">
              <a:buNone/>
            </a:pPr>
            <a:endParaRPr lang="it-IT" dirty="0">
              <a:solidFill>
                <a:srgbClr val="002060"/>
              </a:solidFill>
            </a:endParaRPr>
          </a:p>
          <a:p>
            <a:pPr marL="0" indent="0">
              <a:buNone/>
            </a:pPr>
            <a:endParaRPr lang="it-IT" dirty="0">
              <a:solidFill>
                <a:srgbClr val="002060"/>
              </a:solidFill>
            </a:endParaRPr>
          </a:p>
          <a:p>
            <a:pPr marL="0" indent="0">
              <a:buNone/>
            </a:pPr>
            <a:endParaRPr lang="it-IT" dirty="0">
              <a:solidFill>
                <a:srgbClr val="002060"/>
              </a:solidFill>
            </a:endParaRPr>
          </a:p>
          <a:p>
            <a:pPr marL="0" indent="0">
              <a:buNone/>
            </a:pPr>
            <a:endParaRPr lang="it-IT" dirty="0">
              <a:solidFill>
                <a:srgbClr val="002060"/>
              </a:solidFill>
            </a:endParaRPr>
          </a:p>
          <a:p>
            <a:pPr marL="0" indent="0">
              <a:buNone/>
            </a:pPr>
            <a:r>
              <a:rPr lang="it-IT" dirty="0">
                <a:solidFill>
                  <a:srgbClr val="002060"/>
                </a:solidFill>
              </a:rPr>
              <a:t>Un fiume è sano quando permette la vita degli organismi: sia quelli acquatici che quelli terrestri!</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pic>
        <p:nvPicPr>
          <p:cNvPr id="8" name="Immagine 7">
            <a:extLst>
              <a:ext uri="{FF2B5EF4-FFF2-40B4-BE49-F238E27FC236}">
                <a16:creationId xmlns:a16="http://schemas.microsoft.com/office/drawing/2014/main" id="{61781F2E-1D13-4873-B054-91CFFB3B67BE}"/>
              </a:ext>
            </a:extLst>
          </p:cNvPr>
          <p:cNvPicPr>
            <a:picLocks noChangeAspect="1"/>
          </p:cNvPicPr>
          <p:nvPr/>
        </p:nvPicPr>
        <p:blipFill>
          <a:blip r:embed="rId2"/>
          <a:stretch>
            <a:fillRect/>
          </a:stretch>
        </p:blipFill>
        <p:spPr>
          <a:xfrm>
            <a:off x="4087290" y="2613891"/>
            <a:ext cx="4053439" cy="1872400"/>
          </a:xfrm>
          <a:prstGeom prst="rect">
            <a:avLst/>
          </a:prstGeom>
          <a:ln w="12700">
            <a:solidFill>
              <a:schemeClr val="tx1"/>
            </a:solidFill>
          </a:ln>
        </p:spPr>
      </p:pic>
      <p:pic>
        <p:nvPicPr>
          <p:cNvPr id="10" name="Immagine 9">
            <a:extLst>
              <a:ext uri="{FF2B5EF4-FFF2-40B4-BE49-F238E27FC236}">
                <a16:creationId xmlns:a16="http://schemas.microsoft.com/office/drawing/2014/main" id="{3C0FBCB9-3F40-4107-9D9A-2FFC123EE28B}"/>
              </a:ext>
            </a:extLst>
          </p:cNvPr>
          <p:cNvPicPr>
            <a:picLocks noChangeAspect="1"/>
          </p:cNvPicPr>
          <p:nvPr/>
        </p:nvPicPr>
        <p:blipFill>
          <a:blip r:embed="rId3"/>
          <a:stretch>
            <a:fillRect/>
          </a:stretch>
        </p:blipFill>
        <p:spPr>
          <a:xfrm>
            <a:off x="793865" y="2607982"/>
            <a:ext cx="2270080" cy="1872400"/>
          </a:xfrm>
          <a:prstGeom prst="rect">
            <a:avLst/>
          </a:prstGeom>
          <a:ln w="12700">
            <a:solidFill>
              <a:schemeClr val="tx1"/>
            </a:solidFill>
          </a:ln>
        </p:spPr>
      </p:pic>
      <p:pic>
        <p:nvPicPr>
          <p:cNvPr id="11" name="Immagine 10">
            <a:extLst>
              <a:ext uri="{FF2B5EF4-FFF2-40B4-BE49-F238E27FC236}">
                <a16:creationId xmlns:a16="http://schemas.microsoft.com/office/drawing/2014/main" id="{17DF62D8-AD6E-4656-8959-3E973DE97493}"/>
              </a:ext>
            </a:extLst>
          </p:cNvPr>
          <p:cNvPicPr>
            <a:picLocks noChangeAspect="1"/>
          </p:cNvPicPr>
          <p:nvPr/>
        </p:nvPicPr>
        <p:blipFill>
          <a:blip r:embed="rId4"/>
          <a:stretch>
            <a:fillRect/>
          </a:stretch>
        </p:blipFill>
        <p:spPr>
          <a:xfrm>
            <a:off x="8990020" y="2613892"/>
            <a:ext cx="2491242" cy="1872399"/>
          </a:xfrm>
          <a:prstGeom prst="rect">
            <a:avLst/>
          </a:prstGeom>
          <a:ln w="12700">
            <a:solidFill>
              <a:schemeClr val="tx1"/>
            </a:solidFill>
          </a:ln>
        </p:spPr>
      </p:pic>
      <p:sp>
        <p:nvSpPr>
          <p:cNvPr id="2" name="Segnaposto numero diapositiva 1">
            <a:extLst>
              <a:ext uri="{FF2B5EF4-FFF2-40B4-BE49-F238E27FC236}">
                <a16:creationId xmlns:a16="http://schemas.microsoft.com/office/drawing/2014/main" id="{C00A96DD-190D-4D57-B58B-98EE07EEE99D}"/>
              </a:ext>
            </a:extLst>
          </p:cNvPr>
          <p:cNvSpPr>
            <a:spLocks noGrp="1"/>
          </p:cNvSpPr>
          <p:nvPr>
            <p:ph type="sldNum" sz="quarter" idx="12"/>
          </p:nvPr>
        </p:nvSpPr>
        <p:spPr/>
        <p:txBody>
          <a:bodyPr/>
          <a:lstStyle/>
          <a:p>
            <a:fld id="{C4133F5E-49C4-4AB0-A56F-499B77090B1F}" type="slidenum">
              <a:rPr lang="it-IT" smtClean="0"/>
              <a:pPr/>
              <a:t>19</a:t>
            </a:fld>
            <a:endParaRPr lang="it-IT"/>
          </a:p>
        </p:txBody>
      </p:sp>
    </p:spTree>
    <p:extLst>
      <p:ext uri="{BB962C8B-B14F-4D97-AF65-F5344CB8AC3E}">
        <p14:creationId xmlns:p14="http://schemas.microsoft.com/office/powerpoint/2010/main" val="53174029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9E42684C-B0BF-4A2D-AA39-E267619162D7}"/>
              </a:ext>
            </a:extLst>
          </p:cNvPr>
          <p:cNvSpPr>
            <a:spLocks noGrp="1"/>
          </p:cNvSpPr>
          <p:nvPr>
            <p:ph type="dt" sz="half" idx="10"/>
          </p:nvPr>
        </p:nvSpPr>
        <p:spPr/>
        <p:txBody>
          <a:bodyPr/>
          <a:lstStyle/>
          <a:p>
            <a:r>
              <a:rPr lang="it-IT"/>
              <a:t>18/03/2021</a:t>
            </a:r>
          </a:p>
        </p:txBody>
      </p:sp>
      <p:sp>
        <p:nvSpPr>
          <p:cNvPr id="4" name="Segnaposto piè di pagina 3">
            <a:extLst>
              <a:ext uri="{FF2B5EF4-FFF2-40B4-BE49-F238E27FC236}">
                <a16:creationId xmlns:a16="http://schemas.microsoft.com/office/drawing/2014/main" id="{04970B1B-E3E5-41D1-9A74-8F2120C7DE79}"/>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5" name="Segnaposto numero diapositiva 4">
            <a:extLst>
              <a:ext uri="{FF2B5EF4-FFF2-40B4-BE49-F238E27FC236}">
                <a16:creationId xmlns:a16="http://schemas.microsoft.com/office/drawing/2014/main" id="{18169826-B2E9-4A0F-95D8-272E8DD7DC0F}"/>
              </a:ext>
            </a:extLst>
          </p:cNvPr>
          <p:cNvSpPr>
            <a:spLocks noGrp="1"/>
          </p:cNvSpPr>
          <p:nvPr>
            <p:ph type="sldNum" sz="quarter" idx="12"/>
          </p:nvPr>
        </p:nvSpPr>
        <p:spPr/>
        <p:txBody>
          <a:bodyPr/>
          <a:lstStyle/>
          <a:p>
            <a:fld id="{C4133F5E-49C4-4AB0-A56F-499B77090B1F}" type="slidenum">
              <a:rPr lang="it-IT" smtClean="0"/>
              <a:pPr/>
              <a:t>2</a:t>
            </a:fld>
            <a:endParaRPr lang="it-IT"/>
          </a:p>
        </p:txBody>
      </p:sp>
      <p:grpSp>
        <p:nvGrpSpPr>
          <p:cNvPr id="7" name="Gruppo 6">
            <a:extLst>
              <a:ext uri="{FF2B5EF4-FFF2-40B4-BE49-F238E27FC236}">
                <a16:creationId xmlns:a16="http://schemas.microsoft.com/office/drawing/2014/main" id="{38F6BA3D-1527-4F6E-9CDE-986EF680D469}"/>
              </a:ext>
            </a:extLst>
          </p:cNvPr>
          <p:cNvGrpSpPr/>
          <p:nvPr/>
        </p:nvGrpSpPr>
        <p:grpSpPr>
          <a:xfrm>
            <a:off x="3185716" y="1325485"/>
            <a:ext cx="1723440" cy="1547209"/>
            <a:chOff x="4834369" y="5323509"/>
            <a:chExt cx="1589223" cy="1080120"/>
          </a:xfrm>
        </p:grpSpPr>
        <p:pic>
          <p:nvPicPr>
            <p:cNvPr id="8" name="Immagine 7">
              <a:extLst>
                <a:ext uri="{FF2B5EF4-FFF2-40B4-BE49-F238E27FC236}">
                  <a16:creationId xmlns:a16="http://schemas.microsoft.com/office/drawing/2014/main" id="{DDAEECEF-7A46-4366-9B59-FC2EAE4AD3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4369" y="5323509"/>
              <a:ext cx="1080120" cy="1080120"/>
            </a:xfrm>
            <a:prstGeom prst="rect">
              <a:avLst/>
            </a:prstGeom>
            <a:ln>
              <a:noFill/>
            </a:ln>
          </p:spPr>
        </p:pic>
        <p:sp>
          <p:nvSpPr>
            <p:cNvPr id="9" name="CasellaDiTesto 8">
              <a:extLst>
                <a:ext uri="{FF2B5EF4-FFF2-40B4-BE49-F238E27FC236}">
                  <a16:creationId xmlns:a16="http://schemas.microsoft.com/office/drawing/2014/main" id="{A16298DB-1FB0-47AA-A532-E5C4CCC76FA9}"/>
                </a:ext>
              </a:extLst>
            </p:cNvPr>
            <p:cNvSpPr txBox="1"/>
            <p:nvPr/>
          </p:nvSpPr>
          <p:spPr>
            <a:xfrm>
              <a:off x="5559496" y="6124263"/>
              <a:ext cx="864096" cy="257834"/>
            </a:xfrm>
            <a:prstGeom prst="rect">
              <a:avLst/>
            </a:prstGeom>
            <a:noFill/>
            <a:ln>
              <a:noFill/>
            </a:ln>
          </p:spPr>
          <p:txBody>
            <a:bodyPr wrap="square" rtlCol="0">
              <a:spAutoFit/>
            </a:bodyPr>
            <a:lstStyle/>
            <a:p>
              <a:r>
                <a:rPr lang="it-IT" sz="1800" b="1" dirty="0">
                  <a:solidFill>
                    <a:srgbClr val="002060"/>
                  </a:solidFill>
                  <a:latin typeface="Comic Sans MS" panose="030F0702030302020204" pitchFamily="66" charset="0"/>
                </a:rPr>
                <a:t>78%</a:t>
              </a:r>
            </a:p>
          </p:txBody>
        </p:sp>
      </p:grpSp>
      <p:grpSp>
        <p:nvGrpSpPr>
          <p:cNvPr id="10" name="Gruppo 9">
            <a:extLst>
              <a:ext uri="{FF2B5EF4-FFF2-40B4-BE49-F238E27FC236}">
                <a16:creationId xmlns:a16="http://schemas.microsoft.com/office/drawing/2014/main" id="{82AC6D43-DECE-414A-B59D-006E6F43A49F}"/>
              </a:ext>
            </a:extLst>
          </p:cNvPr>
          <p:cNvGrpSpPr/>
          <p:nvPr/>
        </p:nvGrpSpPr>
        <p:grpSpPr>
          <a:xfrm>
            <a:off x="9550179" y="1388672"/>
            <a:ext cx="2823875" cy="1910581"/>
            <a:chOff x="430866" y="1895126"/>
            <a:chExt cx="1712029" cy="1039813"/>
          </a:xfrm>
        </p:grpSpPr>
        <p:pic>
          <p:nvPicPr>
            <p:cNvPr id="11" name="Picture 45" descr="polmone">
              <a:extLst>
                <a:ext uri="{FF2B5EF4-FFF2-40B4-BE49-F238E27FC236}">
                  <a16:creationId xmlns:a16="http://schemas.microsoft.com/office/drawing/2014/main" id="{60D78761-1B71-4FB2-9E51-AF7681D291FF}"/>
                </a:ext>
              </a:extLst>
            </p:cNvPr>
            <p:cNvPicPr>
              <a:picLocks noChangeAspect="1" noChangeArrowheads="1"/>
            </p:cNvPicPr>
            <p:nvPr/>
          </p:nvPicPr>
          <p:blipFill>
            <a:blip r:embed="rId3"/>
            <a:srcRect/>
            <a:stretch>
              <a:fillRect/>
            </a:stretch>
          </p:blipFill>
          <p:spPr bwMode="auto">
            <a:xfrm>
              <a:off x="430866" y="1895126"/>
              <a:ext cx="1344613" cy="1039813"/>
            </a:xfrm>
            <a:prstGeom prst="rect">
              <a:avLst/>
            </a:prstGeom>
            <a:noFill/>
            <a:ln w="9525">
              <a:solidFill>
                <a:schemeClr val="tx1"/>
              </a:solidFill>
              <a:miter lim="800000"/>
              <a:headEnd/>
              <a:tailEnd/>
            </a:ln>
          </p:spPr>
        </p:pic>
        <p:sp>
          <p:nvSpPr>
            <p:cNvPr id="12" name="CasellaDiTesto 11">
              <a:extLst>
                <a:ext uri="{FF2B5EF4-FFF2-40B4-BE49-F238E27FC236}">
                  <a16:creationId xmlns:a16="http://schemas.microsoft.com/office/drawing/2014/main" id="{333510B8-90DD-4151-8391-D4E607DA5468}"/>
                </a:ext>
              </a:extLst>
            </p:cNvPr>
            <p:cNvSpPr txBox="1"/>
            <p:nvPr/>
          </p:nvSpPr>
          <p:spPr>
            <a:xfrm>
              <a:off x="1296377" y="2516992"/>
              <a:ext cx="846518" cy="201005"/>
            </a:xfrm>
            <a:prstGeom prst="rect">
              <a:avLst/>
            </a:prstGeom>
            <a:noFill/>
            <a:ln>
              <a:noFill/>
            </a:ln>
          </p:spPr>
          <p:txBody>
            <a:bodyPr wrap="square" rtlCol="0">
              <a:spAutoFit/>
            </a:bodyPr>
            <a:lstStyle/>
            <a:p>
              <a:r>
                <a:rPr lang="it-IT" sz="1800" b="1" dirty="0">
                  <a:solidFill>
                    <a:srgbClr val="002060"/>
                  </a:solidFill>
                  <a:latin typeface="Comic Sans MS" panose="030F0702030302020204" pitchFamily="66" charset="0"/>
                </a:rPr>
                <a:t>98%</a:t>
              </a:r>
            </a:p>
          </p:txBody>
        </p:sp>
      </p:grpSp>
      <p:grpSp>
        <p:nvGrpSpPr>
          <p:cNvPr id="13" name="Gruppo 12">
            <a:extLst>
              <a:ext uri="{FF2B5EF4-FFF2-40B4-BE49-F238E27FC236}">
                <a16:creationId xmlns:a16="http://schemas.microsoft.com/office/drawing/2014/main" id="{6C7F815F-1010-42B4-9F23-EE70D0E79013}"/>
              </a:ext>
            </a:extLst>
          </p:cNvPr>
          <p:cNvGrpSpPr/>
          <p:nvPr/>
        </p:nvGrpSpPr>
        <p:grpSpPr>
          <a:xfrm>
            <a:off x="222421" y="4114801"/>
            <a:ext cx="2542681" cy="1683706"/>
            <a:chOff x="6159136" y="1067550"/>
            <a:chExt cx="1990584" cy="1045057"/>
          </a:xfrm>
        </p:grpSpPr>
        <p:pic>
          <p:nvPicPr>
            <p:cNvPr id="14" name="Immagine 13">
              <a:extLst>
                <a:ext uri="{FF2B5EF4-FFF2-40B4-BE49-F238E27FC236}">
                  <a16:creationId xmlns:a16="http://schemas.microsoft.com/office/drawing/2014/main" id="{4438B78E-C16A-4183-B780-50DCBCD9A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9136" y="1067550"/>
              <a:ext cx="1990584" cy="1045057"/>
            </a:xfrm>
            <a:prstGeom prst="rect">
              <a:avLst/>
            </a:prstGeom>
            <a:ln>
              <a:solidFill>
                <a:schemeClr val="tx1"/>
              </a:solidFill>
            </a:ln>
          </p:spPr>
        </p:pic>
        <p:sp>
          <p:nvSpPr>
            <p:cNvPr id="15" name="CasellaDiTesto 14">
              <a:extLst>
                <a:ext uri="{FF2B5EF4-FFF2-40B4-BE49-F238E27FC236}">
                  <a16:creationId xmlns:a16="http://schemas.microsoft.com/office/drawing/2014/main" id="{06C2FB67-B5FF-4E92-BE0C-C6EEC6BA28BC}"/>
                </a:ext>
              </a:extLst>
            </p:cNvPr>
            <p:cNvSpPr txBox="1"/>
            <p:nvPr/>
          </p:nvSpPr>
          <p:spPr>
            <a:xfrm>
              <a:off x="6722379" y="1510413"/>
              <a:ext cx="864096" cy="229240"/>
            </a:xfrm>
            <a:prstGeom prst="rect">
              <a:avLst/>
            </a:prstGeom>
            <a:noFill/>
            <a:ln>
              <a:noFill/>
            </a:ln>
          </p:spPr>
          <p:txBody>
            <a:bodyPr wrap="square" rtlCol="0">
              <a:spAutoFit/>
            </a:bodyPr>
            <a:lstStyle/>
            <a:p>
              <a:r>
                <a:rPr lang="it-IT" sz="1800" b="1" dirty="0">
                  <a:solidFill>
                    <a:srgbClr val="002060"/>
                  </a:solidFill>
                  <a:latin typeface="Comic Sans MS" panose="030F0702030302020204" pitchFamily="66" charset="0"/>
                </a:rPr>
                <a:t>67%</a:t>
              </a:r>
            </a:p>
          </p:txBody>
        </p:sp>
      </p:grpSp>
      <p:grpSp>
        <p:nvGrpSpPr>
          <p:cNvPr id="16" name="Gruppo 15">
            <a:extLst>
              <a:ext uri="{FF2B5EF4-FFF2-40B4-BE49-F238E27FC236}">
                <a16:creationId xmlns:a16="http://schemas.microsoft.com/office/drawing/2014/main" id="{D1D1283C-FB10-49A0-849D-DA74C1C61BFE}"/>
              </a:ext>
            </a:extLst>
          </p:cNvPr>
          <p:cNvGrpSpPr/>
          <p:nvPr/>
        </p:nvGrpSpPr>
        <p:grpSpPr>
          <a:xfrm>
            <a:off x="9571703" y="3904735"/>
            <a:ext cx="2220326" cy="1847136"/>
            <a:chOff x="2959653" y="4970730"/>
            <a:chExt cx="1881989" cy="1523235"/>
          </a:xfrm>
        </p:grpSpPr>
        <p:pic>
          <p:nvPicPr>
            <p:cNvPr id="17" name="Immagine 16">
              <a:extLst>
                <a:ext uri="{FF2B5EF4-FFF2-40B4-BE49-F238E27FC236}">
                  <a16:creationId xmlns:a16="http://schemas.microsoft.com/office/drawing/2014/main" id="{609E416D-A932-41FD-A359-A54B92D10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53" y="4970730"/>
              <a:ext cx="1881989" cy="1523235"/>
            </a:xfrm>
            <a:prstGeom prst="rect">
              <a:avLst/>
            </a:prstGeom>
            <a:ln>
              <a:solidFill>
                <a:schemeClr val="tx1"/>
              </a:solidFill>
            </a:ln>
          </p:spPr>
        </p:pic>
        <p:sp>
          <p:nvSpPr>
            <p:cNvPr id="18" name="CasellaDiTesto 17">
              <a:extLst>
                <a:ext uri="{FF2B5EF4-FFF2-40B4-BE49-F238E27FC236}">
                  <a16:creationId xmlns:a16="http://schemas.microsoft.com/office/drawing/2014/main" id="{0B9E7C1E-8B8D-43CE-A57F-015E87D7D062}"/>
                </a:ext>
              </a:extLst>
            </p:cNvPr>
            <p:cNvSpPr txBox="1"/>
            <p:nvPr/>
          </p:nvSpPr>
          <p:spPr>
            <a:xfrm>
              <a:off x="3977546" y="5661812"/>
              <a:ext cx="864096" cy="304568"/>
            </a:xfrm>
            <a:prstGeom prst="rect">
              <a:avLst/>
            </a:prstGeom>
            <a:noFill/>
            <a:ln>
              <a:noFill/>
            </a:ln>
          </p:spPr>
          <p:txBody>
            <a:bodyPr wrap="square" rtlCol="0">
              <a:spAutoFit/>
            </a:bodyPr>
            <a:lstStyle/>
            <a:p>
              <a:r>
                <a:rPr lang="it-IT" sz="1800" b="1" dirty="0">
                  <a:solidFill>
                    <a:srgbClr val="002060"/>
                  </a:solidFill>
                  <a:latin typeface="Comic Sans MS" panose="030F0702030302020204" pitchFamily="66" charset="0"/>
                </a:rPr>
                <a:t>78%</a:t>
              </a:r>
            </a:p>
          </p:txBody>
        </p:sp>
      </p:grpSp>
      <p:grpSp>
        <p:nvGrpSpPr>
          <p:cNvPr id="19" name="Gruppo 18">
            <a:extLst>
              <a:ext uri="{FF2B5EF4-FFF2-40B4-BE49-F238E27FC236}">
                <a16:creationId xmlns:a16="http://schemas.microsoft.com/office/drawing/2014/main" id="{983535F8-7782-4FEE-BF46-E62C636BF562}"/>
              </a:ext>
            </a:extLst>
          </p:cNvPr>
          <p:cNvGrpSpPr/>
          <p:nvPr/>
        </p:nvGrpSpPr>
        <p:grpSpPr>
          <a:xfrm>
            <a:off x="5044709" y="1567252"/>
            <a:ext cx="1686654" cy="1372282"/>
            <a:chOff x="7020272" y="2153397"/>
            <a:chExt cx="1331640" cy="998730"/>
          </a:xfrm>
        </p:grpSpPr>
        <p:pic>
          <p:nvPicPr>
            <p:cNvPr id="20" name="Immagine 19">
              <a:extLst>
                <a:ext uri="{FF2B5EF4-FFF2-40B4-BE49-F238E27FC236}">
                  <a16:creationId xmlns:a16="http://schemas.microsoft.com/office/drawing/2014/main" id="{90383DA4-DD98-4328-B794-E70F2D20D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2153397"/>
              <a:ext cx="1331640" cy="998730"/>
            </a:xfrm>
            <a:prstGeom prst="rect">
              <a:avLst/>
            </a:prstGeom>
          </p:spPr>
        </p:pic>
        <p:sp>
          <p:nvSpPr>
            <p:cNvPr id="21" name="CasellaDiTesto 20">
              <a:extLst>
                <a:ext uri="{FF2B5EF4-FFF2-40B4-BE49-F238E27FC236}">
                  <a16:creationId xmlns:a16="http://schemas.microsoft.com/office/drawing/2014/main" id="{D039789E-1051-4CCC-8104-227E1B560D79}"/>
                </a:ext>
              </a:extLst>
            </p:cNvPr>
            <p:cNvSpPr txBox="1"/>
            <p:nvPr/>
          </p:nvSpPr>
          <p:spPr>
            <a:xfrm>
              <a:off x="7109934" y="2816334"/>
              <a:ext cx="864096" cy="268795"/>
            </a:xfrm>
            <a:prstGeom prst="rect">
              <a:avLst/>
            </a:prstGeom>
            <a:noFill/>
          </p:spPr>
          <p:txBody>
            <a:bodyPr wrap="square" rtlCol="0">
              <a:spAutoFit/>
            </a:bodyPr>
            <a:lstStyle/>
            <a:p>
              <a:r>
                <a:rPr lang="it-IT" sz="1800" b="1" dirty="0">
                  <a:solidFill>
                    <a:srgbClr val="002060"/>
                  </a:solidFill>
                  <a:latin typeface="Comic Sans MS" panose="030F0702030302020204" pitchFamily="66" charset="0"/>
                </a:rPr>
                <a:t>95%</a:t>
              </a:r>
            </a:p>
          </p:txBody>
        </p:sp>
      </p:grpSp>
      <p:grpSp>
        <p:nvGrpSpPr>
          <p:cNvPr id="22" name="Gruppo 21">
            <a:extLst>
              <a:ext uri="{FF2B5EF4-FFF2-40B4-BE49-F238E27FC236}">
                <a16:creationId xmlns:a16="http://schemas.microsoft.com/office/drawing/2014/main" id="{2403F95E-B815-478F-B8F8-4AFD09EAAB71}"/>
              </a:ext>
            </a:extLst>
          </p:cNvPr>
          <p:cNvGrpSpPr/>
          <p:nvPr/>
        </p:nvGrpSpPr>
        <p:grpSpPr>
          <a:xfrm>
            <a:off x="7198987" y="1533168"/>
            <a:ext cx="2274526" cy="1425938"/>
            <a:chOff x="6833779" y="3675787"/>
            <a:chExt cx="1637726" cy="996950"/>
          </a:xfrm>
        </p:grpSpPr>
        <p:pic>
          <p:nvPicPr>
            <p:cNvPr id="23" name="Picture 47" descr="pomodori">
              <a:extLst>
                <a:ext uri="{FF2B5EF4-FFF2-40B4-BE49-F238E27FC236}">
                  <a16:creationId xmlns:a16="http://schemas.microsoft.com/office/drawing/2014/main" id="{4FFC3446-CC29-40A9-97F4-51848CEC9903}"/>
                </a:ext>
              </a:extLst>
            </p:cNvPr>
            <p:cNvPicPr>
              <a:picLocks noChangeAspect="1" noChangeArrowheads="1"/>
            </p:cNvPicPr>
            <p:nvPr/>
          </p:nvPicPr>
          <p:blipFill>
            <a:blip r:embed="rId7"/>
            <a:srcRect/>
            <a:stretch>
              <a:fillRect/>
            </a:stretch>
          </p:blipFill>
          <p:spPr bwMode="auto">
            <a:xfrm>
              <a:off x="6833779" y="3675787"/>
              <a:ext cx="1295400" cy="996950"/>
            </a:xfrm>
            <a:prstGeom prst="rect">
              <a:avLst/>
            </a:prstGeom>
            <a:noFill/>
            <a:ln w="9525">
              <a:noFill/>
              <a:miter lim="800000"/>
              <a:headEnd/>
              <a:tailEnd/>
            </a:ln>
          </p:spPr>
        </p:pic>
        <p:sp>
          <p:nvSpPr>
            <p:cNvPr id="24" name="CasellaDiTesto 23">
              <a:extLst>
                <a:ext uri="{FF2B5EF4-FFF2-40B4-BE49-F238E27FC236}">
                  <a16:creationId xmlns:a16="http://schemas.microsoft.com/office/drawing/2014/main" id="{7CD1FB3D-BEBE-4D9A-925D-F4AB1FCD236B}"/>
                </a:ext>
              </a:extLst>
            </p:cNvPr>
            <p:cNvSpPr txBox="1"/>
            <p:nvPr/>
          </p:nvSpPr>
          <p:spPr>
            <a:xfrm>
              <a:off x="7607409" y="4400833"/>
              <a:ext cx="864096" cy="258220"/>
            </a:xfrm>
            <a:prstGeom prst="rect">
              <a:avLst/>
            </a:prstGeom>
            <a:noFill/>
          </p:spPr>
          <p:txBody>
            <a:bodyPr wrap="square" rtlCol="0">
              <a:spAutoFit/>
            </a:bodyPr>
            <a:lstStyle/>
            <a:p>
              <a:r>
                <a:rPr lang="it-IT" sz="1800" b="1" dirty="0">
                  <a:solidFill>
                    <a:srgbClr val="002060"/>
                  </a:solidFill>
                  <a:latin typeface="Comic Sans MS" panose="030F0702030302020204" pitchFamily="66" charset="0"/>
                </a:rPr>
                <a:t>89%</a:t>
              </a:r>
            </a:p>
          </p:txBody>
        </p:sp>
      </p:grpSp>
      <p:grpSp>
        <p:nvGrpSpPr>
          <p:cNvPr id="25" name="Gruppo 24">
            <a:extLst>
              <a:ext uri="{FF2B5EF4-FFF2-40B4-BE49-F238E27FC236}">
                <a16:creationId xmlns:a16="http://schemas.microsoft.com/office/drawing/2014/main" id="{6CD93152-86ED-4D49-9189-F98939059EEE}"/>
              </a:ext>
            </a:extLst>
          </p:cNvPr>
          <p:cNvGrpSpPr/>
          <p:nvPr/>
        </p:nvGrpSpPr>
        <p:grpSpPr>
          <a:xfrm>
            <a:off x="148282" y="1435572"/>
            <a:ext cx="2577846" cy="1616547"/>
            <a:chOff x="2876591" y="1166967"/>
            <a:chExt cx="2377275" cy="1422817"/>
          </a:xfrm>
        </p:grpSpPr>
        <p:pic>
          <p:nvPicPr>
            <p:cNvPr id="26" name="Immagine 25">
              <a:extLst>
                <a:ext uri="{FF2B5EF4-FFF2-40B4-BE49-F238E27FC236}">
                  <a16:creationId xmlns:a16="http://schemas.microsoft.com/office/drawing/2014/main" id="{EDE6E719-1DE6-49C6-9C8E-165E72CCAFDB}"/>
                </a:ext>
              </a:extLst>
            </p:cNvPr>
            <p:cNvPicPr>
              <a:picLocks noChangeAspect="1"/>
            </p:cNvPicPr>
            <p:nvPr/>
          </p:nvPicPr>
          <p:blipFill>
            <a:blip r:embed="rId8"/>
            <a:stretch>
              <a:fillRect/>
            </a:stretch>
          </p:blipFill>
          <p:spPr>
            <a:xfrm>
              <a:off x="2876591" y="1166967"/>
              <a:ext cx="2377275" cy="1422817"/>
            </a:xfrm>
            <a:prstGeom prst="rect">
              <a:avLst/>
            </a:prstGeom>
            <a:ln>
              <a:solidFill>
                <a:schemeClr val="tx1"/>
              </a:solidFill>
            </a:ln>
          </p:spPr>
        </p:pic>
        <p:sp>
          <p:nvSpPr>
            <p:cNvPr id="27" name="CasellaDiTesto 26">
              <a:extLst>
                <a:ext uri="{FF2B5EF4-FFF2-40B4-BE49-F238E27FC236}">
                  <a16:creationId xmlns:a16="http://schemas.microsoft.com/office/drawing/2014/main" id="{F030F4B5-D7D1-48A4-99C3-8FEEC372CBF2}"/>
                </a:ext>
              </a:extLst>
            </p:cNvPr>
            <p:cNvSpPr txBox="1"/>
            <p:nvPr/>
          </p:nvSpPr>
          <p:spPr>
            <a:xfrm>
              <a:off x="2949354" y="2035382"/>
              <a:ext cx="864096" cy="325071"/>
            </a:xfrm>
            <a:prstGeom prst="rect">
              <a:avLst/>
            </a:prstGeom>
            <a:noFill/>
            <a:ln>
              <a:noFill/>
            </a:ln>
          </p:spPr>
          <p:txBody>
            <a:bodyPr wrap="square" rtlCol="0">
              <a:spAutoFit/>
            </a:bodyPr>
            <a:lstStyle/>
            <a:p>
              <a:r>
                <a:rPr lang="it-IT" sz="1800" b="1" dirty="0">
                  <a:solidFill>
                    <a:srgbClr val="002060"/>
                  </a:solidFill>
                  <a:latin typeface="Comic Sans MS" panose="030F0702030302020204" pitchFamily="66" charset="0"/>
                </a:rPr>
                <a:t>75%</a:t>
              </a:r>
            </a:p>
          </p:txBody>
        </p:sp>
      </p:grpSp>
      <p:pic>
        <p:nvPicPr>
          <p:cNvPr id="28" name="Segnaposto contenuto 10">
            <a:extLst>
              <a:ext uri="{FF2B5EF4-FFF2-40B4-BE49-F238E27FC236}">
                <a16:creationId xmlns:a16="http://schemas.microsoft.com/office/drawing/2014/main" id="{166230A9-B2E0-400F-AC31-7316CBAA0878}"/>
              </a:ext>
            </a:extLst>
          </p:cNvPr>
          <p:cNvPicPr>
            <a:picLocks noChangeAspect="1"/>
          </p:cNvPicPr>
          <p:nvPr/>
        </p:nvPicPr>
        <p:blipFill>
          <a:blip r:embed="rId9"/>
          <a:stretch>
            <a:fillRect/>
          </a:stretch>
        </p:blipFill>
        <p:spPr>
          <a:xfrm>
            <a:off x="2735554" y="3546389"/>
            <a:ext cx="6737960" cy="2289061"/>
          </a:xfrm>
          <a:prstGeom prst="rect">
            <a:avLst/>
          </a:prstGeom>
        </p:spPr>
      </p:pic>
      <p:sp>
        <p:nvSpPr>
          <p:cNvPr id="29" name="Titolo 28">
            <a:extLst>
              <a:ext uri="{FF2B5EF4-FFF2-40B4-BE49-F238E27FC236}">
                <a16:creationId xmlns:a16="http://schemas.microsoft.com/office/drawing/2014/main" id="{85F846E7-8E87-43CF-9FCF-53834C7A7A1D}"/>
              </a:ext>
            </a:extLst>
          </p:cNvPr>
          <p:cNvSpPr txBox="1">
            <a:spLocks noGrp="1"/>
          </p:cNvSpPr>
          <p:nvPr>
            <p:ph type="title"/>
          </p:nvPr>
        </p:nvSpPr>
        <p:spPr>
          <a:xfrm>
            <a:off x="357188" y="372710"/>
            <a:ext cx="11514137" cy="480131"/>
          </a:xfrm>
          <a:prstGeom prst="rect">
            <a:avLst/>
          </a:prstGeom>
          <a:noFill/>
        </p:spPr>
        <p:txBody>
          <a:bodyPr wrap="square" rtlCol="0">
            <a:spAutoFit/>
          </a:bodyPr>
          <a:lstStyle/>
          <a:p>
            <a:r>
              <a:rPr lang="it-IT" sz="2800" b="1" dirty="0">
                <a:solidFill>
                  <a:srgbClr val="002060"/>
                </a:solidFill>
              </a:rPr>
              <a:t>L’IMPORTANZA DELL’ACQUA: COMPONENTE DEGLI ORGANISMI</a:t>
            </a:r>
          </a:p>
        </p:txBody>
      </p:sp>
    </p:spTree>
    <p:extLst>
      <p:ext uri="{BB962C8B-B14F-4D97-AF65-F5344CB8AC3E}">
        <p14:creationId xmlns:p14="http://schemas.microsoft.com/office/powerpoint/2010/main" val="2869907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271FF81-9E75-4609-9B00-7CFC19DD8170}"/>
              </a:ext>
            </a:extLst>
          </p:cNvPr>
          <p:cNvSpPr>
            <a:spLocks noGrp="1"/>
          </p:cNvSpPr>
          <p:nvPr>
            <p:ph type="title"/>
          </p:nvPr>
        </p:nvSpPr>
        <p:spPr/>
        <p:txBody>
          <a:bodyPr/>
          <a:lstStyle/>
          <a:p>
            <a:r>
              <a:rPr lang="it-IT" dirty="0">
                <a:solidFill>
                  <a:srgbClr val="002060"/>
                </a:solidFill>
              </a:rPr>
              <a:t>Il fiume ha la </a:t>
            </a:r>
            <a:r>
              <a:rPr lang="it-IT" dirty="0" err="1">
                <a:solidFill>
                  <a:srgbClr val="002060"/>
                </a:solidFill>
              </a:rPr>
              <a:t>capacita’</a:t>
            </a:r>
            <a:r>
              <a:rPr lang="it-IT" dirty="0">
                <a:solidFill>
                  <a:srgbClr val="002060"/>
                </a:solidFill>
              </a:rPr>
              <a:t> di </a:t>
            </a:r>
            <a:r>
              <a:rPr lang="it-IT" dirty="0" err="1">
                <a:solidFill>
                  <a:srgbClr val="002060"/>
                </a:solidFill>
              </a:rPr>
              <a:t>autodepurarsi</a:t>
            </a:r>
            <a:r>
              <a:rPr lang="it-IT" dirty="0">
                <a:solidFill>
                  <a:srgbClr val="002060"/>
                </a:solidFill>
              </a:rPr>
              <a:t>…</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grpSp>
        <p:nvGrpSpPr>
          <p:cNvPr id="149" name="Gruppo 148">
            <a:extLst>
              <a:ext uri="{FF2B5EF4-FFF2-40B4-BE49-F238E27FC236}">
                <a16:creationId xmlns:a16="http://schemas.microsoft.com/office/drawing/2014/main" id="{C0805E38-6C24-48A6-AB26-21B7FFF2CD8A}"/>
              </a:ext>
            </a:extLst>
          </p:cNvPr>
          <p:cNvGrpSpPr/>
          <p:nvPr/>
        </p:nvGrpSpPr>
        <p:grpSpPr>
          <a:xfrm>
            <a:off x="3102069" y="2028079"/>
            <a:ext cx="5782962" cy="3138612"/>
            <a:chOff x="3002693" y="2051224"/>
            <a:chExt cx="6759037" cy="3679199"/>
          </a:xfrm>
        </p:grpSpPr>
        <p:sp>
          <p:nvSpPr>
            <p:cNvPr id="88" name="CasellaDiTesto 87">
              <a:extLst>
                <a:ext uri="{FF2B5EF4-FFF2-40B4-BE49-F238E27FC236}">
                  <a16:creationId xmlns:a16="http://schemas.microsoft.com/office/drawing/2014/main" id="{EFD3A619-90E7-441A-9D6F-D2C0F214185C}"/>
                </a:ext>
              </a:extLst>
            </p:cNvPr>
            <p:cNvSpPr txBox="1"/>
            <p:nvPr/>
          </p:nvSpPr>
          <p:spPr>
            <a:xfrm>
              <a:off x="3076977" y="4241753"/>
              <a:ext cx="1138150" cy="187523"/>
            </a:xfrm>
            <a:prstGeom prst="rect">
              <a:avLst/>
            </a:prstGeom>
            <a:noFill/>
          </p:spPr>
          <p:txBody>
            <a:bodyPr wrap="square" rtlCol="0">
              <a:spAutoFit/>
            </a:bodyPr>
            <a:lstStyle/>
            <a:p>
              <a:pPr algn="ctr"/>
              <a:r>
                <a:rPr lang="it-IT" sz="800" dirty="0"/>
                <a:t>batteri e funghi</a:t>
              </a:r>
            </a:p>
          </p:txBody>
        </p:sp>
        <p:grpSp>
          <p:nvGrpSpPr>
            <p:cNvPr id="115" name="Gruppo 114">
              <a:extLst>
                <a:ext uri="{FF2B5EF4-FFF2-40B4-BE49-F238E27FC236}">
                  <a16:creationId xmlns:a16="http://schemas.microsoft.com/office/drawing/2014/main" id="{7FC8CE72-AE55-45FD-9243-3E821F9F2F8B}"/>
                </a:ext>
              </a:extLst>
            </p:cNvPr>
            <p:cNvGrpSpPr/>
            <p:nvPr/>
          </p:nvGrpSpPr>
          <p:grpSpPr>
            <a:xfrm>
              <a:off x="6099736" y="2471920"/>
              <a:ext cx="1506226" cy="865816"/>
              <a:chOff x="3635896" y="4308444"/>
              <a:chExt cx="1429430" cy="854409"/>
            </a:xfrm>
          </p:grpSpPr>
          <p:pic>
            <p:nvPicPr>
              <p:cNvPr id="117" name="Immagine 116">
                <a:extLst>
                  <a:ext uri="{FF2B5EF4-FFF2-40B4-BE49-F238E27FC236}">
                    <a16:creationId xmlns:a16="http://schemas.microsoft.com/office/drawing/2014/main" id="{E6377A61-A359-49F8-BB1C-9D10C9415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4486777"/>
                <a:ext cx="693866" cy="519730"/>
              </a:xfrm>
              <a:prstGeom prst="rect">
                <a:avLst/>
              </a:prstGeom>
            </p:spPr>
          </p:pic>
          <p:pic>
            <p:nvPicPr>
              <p:cNvPr id="118" name="Immagine 117">
                <a:extLst>
                  <a:ext uri="{FF2B5EF4-FFF2-40B4-BE49-F238E27FC236}">
                    <a16:creationId xmlns:a16="http://schemas.microsoft.com/office/drawing/2014/main" id="{E085CB4D-D6BC-4277-9DA9-ED012E87B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2314" y="4493387"/>
                <a:ext cx="683012" cy="521424"/>
              </a:xfrm>
              <a:prstGeom prst="rect">
                <a:avLst/>
              </a:prstGeom>
            </p:spPr>
          </p:pic>
          <p:sp>
            <p:nvSpPr>
              <p:cNvPr id="119" name="CasellaDiTesto 118">
                <a:extLst>
                  <a:ext uri="{FF2B5EF4-FFF2-40B4-BE49-F238E27FC236}">
                    <a16:creationId xmlns:a16="http://schemas.microsoft.com/office/drawing/2014/main" id="{CE76062B-5FBE-4246-823C-DD2251B4FE7A}"/>
                  </a:ext>
                </a:extLst>
              </p:cNvPr>
              <p:cNvSpPr txBox="1"/>
              <p:nvPr/>
            </p:nvSpPr>
            <p:spPr>
              <a:xfrm>
                <a:off x="3660403" y="4308444"/>
                <a:ext cx="1357422" cy="185053"/>
              </a:xfrm>
              <a:prstGeom prst="rect">
                <a:avLst/>
              </a:prstGeom>
              <a:noFill/>
            </p:spPr>
            <p:txBody>
              <a:bodyPr wrap="square" rtlCol="0">
                <a:spAutoFit/>
              </a:bodyPr>
              <a:lstStyle/>
              <a:p>
                <a:pPr algn="ctr"/>
                <a:r>
                  <a:rPr lang="it-IT" sz="800" b="1" dirty="0"/>
                  <a:t>Consumatori primari</a:t>
                </a:r>
              </a:p>
            </p:txBody>
          </p:sp>
          <p:sp>
            <p:nvSpPr>
              <p:cNvPr id="120" name="CasellaDiTesto 119">
                <a:extLst>
                  <a:ext uri="{FF2B5EF4-FFF2-40B4-BE49-F238E27FC236}">
                    <a16:creationId xmlns:a16="http://schemas.microsoft.com/office/drawing/2014/main" id="{3AFE824A-9255-4FD0-8B00-E24B742F8393}"/>
                  </a:ext>
                </a:extLst>
              </p:cNvPr>
              <p:cNvSpPr txBox="1"/>
              <p:nvPr/>
            </p:nvSpPr>
            <p:spPr>
              <a:xfrm>
                <a:off x="3889869" y="4977800"/>
                <a:ext cx="856756" cy="185053"/>
              </a:xfrm>
              <a:prstGeom prst="rect">
                <a:avLst/>
              </a:prstGeom>
              <a:noFill/>
            </p:spPr>
            <p:txBody>
              <a:bodyPr wrap="square" rtlCol="0">
                <a:spAutoFit/>
              </a:bodyPr>
              <a:lstStyle/>
              <a:p>
                <a:pPr algn="ctr"/>
                <a:r>
                  <a:rPr lang="it-IT" sz="800" dirty="0"/>
                  <a:t>erbivori</a:t>
                </a:r>
              </a:p>
            </p:txBody>
          </p:sp>
        </p:grpSp>
        <p:sp>
          <p:nvSpPr>
            <p:cNvPr id="116" name="Freccia a destra 115">
              <a:extLst>
                <a:ext uri="{FF2B5EF4-FFF2-40B4-BE49-F238E27FC236}">
                  <a16:creationId xmlns:a16="http://schemas.microsoft.com/office/drawing/2014/main" id="{218F8DD7-5C2F-4240-B2D9-B8A3700CFF5A}"/>
                </a:ext>
              </a:extLst>
            </p:cNvPr>
            <p:cNvSpPr/>
            <p:nvPr/>
          </p:nvSpPr>
          <p:spPr>
            <a:xfrm>
              <a:off x="5609275" y="2754494"/>
              <a:ext cx="402121" cy="87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 name="CasellaDiTesto 110">
              <a:extLst>
                <a:ext uri="{FF2B5EF4-FFF2-40B4-BE49-F238E27FC236}">
                  <a16:creationId xmlns:a16="http://schemas.microsoft.com/office/drawing/2014/main" id="{248719D7-052A-4CA7-ABBB-524A99E361D5}"/>
                </a:ext>
              </a:extLst>
            </p:cNvPr>
            <p:cNvSpPr txBox="1"/>
            <p:nvPr/>
          </p:nvSpPr>
          <p:spPr>
            <a:xfrm>
              <a:off x="3116333" y="3558993"/>
              <a:ext cx="1138150" cy="187523"/>
            </a:xfrm>
            <a:prstGeom prst="rect">
              <a:avLst/>
            </a:prstGeom>
            <a:noFill/>
          </p:spPr>
          <p:txBody>
            <a:bodyPr wrap="square" rtlCol="0">
              <a:spAutoFit/>
            </a:bodyPr>
            <a:lstStyle/>
            <a:p>
              <a:pPr algn="ctr"/>
              <a:r>
                <a:rPr lang="it-IT" sz="800" b="1" dirty="0"/>
                <a:t>Decompositori</a:t>
              </a:r>
            </a:p>
          </p:txBody>
        </p:sp>
        <p:grpSp>
          <p:nvGrpSpPr>
            <p:cNvPr id="112" name="Gruppo 111">
              <a:extLst>
                <a:ext uri="{FF2B5EF4-FFF2-40B4-BE49-F238E27FC236}">
                  <a16:creationId xmlns:a16="http://schemas.microsoft.com/office/drawing/2014/main" id="{50AF3048-B672-4872-820F-DADE427218F1}"/>
                </a:ext>
              </a:extLst>
            </p:cNvPr>
            <p:cNvGrpSpPr/>
            <p:nvPr/>
          </p:nvGrpSpPr>
          <p:grpSpPr>
            <a:xfrm>
              <a:off x="3218650" y="3755986"/>
              <a:ext cx="892059" cy="914867"/>
              <a:chOff x="1261486" y="3332608"/>
              <a:chExt cx="921470" cy="990414"/>
            </a:xfrm>
          </p:grpSpPr>
          <p:pic>
            <p:nvPicPr>
              <p:cNvPr id="113" name="Immagine 112">
                <a:extLst>
                  <a:ext uri="{FF2B5EF4-FFF2-40B4-BE49-F238E27FC236}">
                    <a16:creationId xmlns:a16="http://schemas.microsoft.com/office/drawing/2014/main" id="{D22917BD-5D87-4241-B4A3-E40BF8E51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486" y="3332608"/>
                <a:ext cx="921470" cy="541172"/>
              </a:xfrm>
              <a:prstGeom prst="rect">
                <a:avLst/>
              </a:prstGeom>
            </p:spPr>
          </p:pic>
          <p:sp>
            <p:nvSpPr>
              <p:cNvPr id="114" name="Freccia a destra 113">
                <a:extLst>
                  <a:ext uri="{FF2B5EF4-FFF2-40B4-BE49-F238E27FC236}">
                    <a16:creationId xmlns:a16="http://schemas.microsoft.com/office/drawing/2014/main" id="{885656E9-F50C-4FE2-848A-FA6B048E8A6F}"/>
                  </a:ext>
                </a:extLst>
              </p:cNvPr>
              <p:cNvSpPr/>
              <p:nvPr/>
            </p:nvSpPr>
            <p:spPr>
              <a:xfrm rot="16200000">
                <a:off x="1774317" y="4139910"/>
                <a:ext cx="281098" cy="85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 name="Gruppo 98">
              <a:extLst>
                <a:ext uri="{FF2B5EF4-FFF2-40B4-BE49-F238E27FC236}">
                  <a16:creationId xmlns:a16="http://schemas.microsoft.com/office/drawing/2014/main" id="{6CE71635-76EE-467E-A525-9AB8CCA57CAA}"/>
                </a:ext>
              </a:extLst>
            </p:cNvPr>
            <p:cNvGrpSpPr/>
            <p:nvPr/>
          </p:nvGrpSpPr>
          <p:grpSpPr>
            <a:xfrm>
              <a:off x="3006010" y="2051224"/>
              <a:ext cx="1750104" cy="1383954"/>
              <a:chOff x="1052733" y="1556810"/>
              <a:chExt cx="1807806" cy="1498236"/>
            </a:xfrm>
          </p:grpSpPr>
          <p:pic>
            <p:nvPicPr>
              <p:cNvPr id="106" name="Immagine 105">
                <a:extLst>
                  <a:ext uri="{FF2B5EF4-FFF2-40B4-BE49-F238E27FC236}">
                    <a16:creationId xmlns:a16="http://schemas.microsoft.com/office/drawing/2014/main" id="{B8A8B473-1AAC-4CA1-A5E2-A43D314E8D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 b="8771"/>
              <a:stretch/>
            </p:blipFill>
            <p:spPr>
              <a:xfrm>
                <a:off x="1052733" y="1556810"/>
                <a:ext cx="1104992" cy="1086246"/>
              </a:xfrm>
              <a:prstGeom prst="rect">
                <a:avLst/>
              </a:prstGeom>
            </p:spPr>
          </p:pic>
          <p:sp>
            <p:nvSpPr>
              <p:cNvPr id="107" name="CasellaDiTesto 106">
                <a:extLst>
                  <a:ext uri="{FF2B5EF4-FFF2-40B4-BE49-F238E27FC236}">
                    <a16:creationId xmlns:a16="http://schemas.microsoft.com/office/drawing/2014/main" id="{174EA481-4136-48E3-9D61-4AF0F3B6CDEC}"/>
                  </a:ext>
                </a:extLst>
              </p:cNvPr>
              <p:cNvSpPr txBox="1"/>
              <p:nvPr/>
            </p:nvSpPr>
            <p:spPr>
              <a:xfrm>
                <a:off x="1392108" y="2144831"/>
                <a:ext cx="732351" cy="246221"/>
              </a:xfrm>
              <a:prstGeom prst="rect">
                <a:avLst/>
              </a:prstGeom>
              <a:noFill/>
            </p:spPr>
            <p:txBody>
              <a:bodyPr wrap="square" rtlCol="0">
                <a:spAutoFit/>
              </a:bodyPr>
              <a:lstStyle/>
              <a:p>
                <a:pPr algn="ctr"/>
                <a:r>
                  <a:rPr lang="it-IT" sz="1000" b="1" dirty="0"/>
                  <a:t>Luce</a:t>
                </a:r>
              </a:p>
            </p:txBody>
          </p:sp>
          <p:sp>
            <p:nvSpPr>
              <p:cNvPr id="108" name="Freccia curva 107">
                <a:extLst>
                  <a:ext uri="{FF2B5EF4-FFF2-40B4-BE49-F238E27FC236}">
                    <a16:creationId xmlns:a16="http://schemas.microsoft.com/office/drawing/2014/main" id="{81535D8A-2BE4-4D24-9A46-51F0C3DB35AC}"/>
                  </a:ext>
                </a:extLst>
              </p:cNvPr>
              <p:cNvSpPr/>
              <p:nvPr/>
            </p:nvSpPr>
            <p:spPr>
              <a:xfrm>
                <a:off x="2032147" y="2225664"/>
                <a:ext cx="714793" cy="829382"/>
              </a:xfrm>
              <a:prstGeom prst="bentArrow">
                <a:avLst>
                  <a:gd name="adj1" fmla="val 8114"/>
                  <a:gd name="adj2" fmla="val 12985"/>
                  <a:gd name="adj3" fmla="val 15745"/>
                  <a:gd name="adj4" fmla="val 4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9" name="CasellaDiTesto 108">
                <a:extLst>
                  <a:ext uri="{FF2B5EF4-FFF2-40B4-BE49-F238E27FC236}">
                    <a16:creationId xmlns:a16="http://schemas.microsoft.com/office/drawing/2014/main" id="{B23BCD39-D119-4F51-999F-45A70EB56973}"/>
                  </a:ext>
                </a:extLst>
              </p:cNvPr>
              <p:cNvSpPr txBox="1"/>
              <p:nvPr/>
            </p:nvSpPr>
            <p:spPr>
              <a:xfrm>
                <a:off x="2009126" y="2704383"/>
                <a:ext cx="851413" cy="203009"/>
              </a:xfrm>
              <a:prstGeom prst="rect">
                <a:avLst/>
              </a:prstGeom>
              <a:noFill/>
            </p:spPr>
            <p:txBody>
              <a:bodyPr wrap="square" rtlCol="0">
                <a:spAutoFit/>
              </a:bodyPr>
              <a:lstStyle/>
              <a:p>
                <a:pPr algn="ctr"/>
                <a:r>
                  <a:rPr lang="it-IT" sz="800" dirty="0"/>
                  <a:t>Sali minerali</a:t>
                </a:r>
              </a:p>
            </p:txBody>
          </p:sp>
        </p:grpSp>
        <p:sp>
          <p:nvSpPr>
            <p:cNvPr id="103" name="CasellaDiTesto 102">
              <a:extLst>
                <a:ext uri="{FF2B5EF4-FFF2-40B4-BE49-F238E27FC236}">
                  <a16:creationId xmlns:a16="http://schemas.microsoft.com/office/drawing/2014/main" id="{FBBD7806-9296-4D71-A660-11CBDA866C5D}"/>
                </a:ext>
              </a:extLst>
            </p:cNvPr>
            <p:cNvSpPr txBox="1"/>
            <p:nvPr/>
          </p:nvSpPr>
          <p:spPr>
            <a:xfrm>
              <a:off x="4481434" y="2383696"/>
              <a:ext cx="1376185" cy="187524"/>
            </a:xfrm>
            <a:prstGeom prst="rect">
              <a:avLst/>
            </a:prstGeom>
            <a:noFill/>
          </p:spPr>
          <p:txBody>
            <a:bodyPr wrap="square" rtlCol="0">
              <a:spAutoFit/>
            </a:bodyPr>
            <a:lstStyle/>
            <a:p>
              <a:pPr algn="ctr"/>
              <a:r>
                <a:rPr lang="it-IT" sz="800" b="1" dirty="0"/>
                <a:t>Produttori primari</a:t>
              </a:r>
            </a:p>
          </p:txBody>
        </p:sp>
        <p:pic>
          <p:nvPicPr>
            <p:cNvPr id="104" name="Immagine 103">
              <a:extLst>
                <a:ext uri="{FF2B5EF4-FFF2-40B4-BE49-F238E27FC236}">
                  <a16:creationId xmlns:a16="http://schemas.microsoft.com/office/drawing/2014/main" id="{CF26640B-EE68-4E23-BC36-0C2614F58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931" y="2580320"/>
              <a:ext cx="679188" cy="489811"/>
            </a:xfrm>
            <a:prstGeom prst="rect">
              <a:avLst/>
            </a:prstGeom>
          </p:spPr>
        </p:pic>
        <p:sp>
          <p:nvSpPr>
            <p:cNvPr id="105" name="CasellaDiTesto 104">
              <a:extLst>
                <a:ext uri="{FF2B5EF4-FFF2-40B4-BE49-F238E27FC236}">
                  <a16:creationId xmlns:a16="http://schemas.microsoft.com/office/drawing/2014/main" id="{E43DFDF2-46B1-429E-978F-0272030C7855}"/>
                </a:ext>
              </a:extLst>
            </p:cNvPr>
            <p:cNvSpPr txBox="1"/>
            <p:nvPr/>
          </p:nvSpPr>
          <p:spPr>
            <a:xfrm>
              <a:off x="4718131" y="3043024"/>
              <a:ext cx="902785" cy="187524"/>
            </a:xfrm>
            <a:prstGeom prst="rect">
              <a:avLst/>
            </a:prstGeom>
            <a:noFill/>
          </p:spPr>
          <p:txBody>
            <a:bodyPr wrap="square" rtlCol="0">
              <a:spAutoFit/>
            </a:bodyPr>
            <a:lstStyle/>
            <a:p>
              <a:pPr algn="ctr"/>
              <a:r>
                <a:rPr lang="it-IT" sz="800" dirty="0"/>
                <a:t>fitoplancton</a:t>
              </a:r>
            </a:p>
          </p:txBody>
        </p:sp>
        <p:sp>
          <p:nvSpPr>
            <p:cNvPr id="97" name="CasellaDiTesto 96">
              <a:extLst>
                <a:ext uri="{FF2B5EF4-FFF2-40B4-BE49-F238E27FC236}">
                  <a16:creationId xmlns:a16="http://schemas.microsoft.com/office/drawing/2014/main" id="{BD3D2FAE-2D7A-44EB-AC24-0DCEE053D55E}"/>
                </a:ext>
              </a:extLst>
            </p:cNvPr>
            <p:cNvSpPr txBox="1"/>
            <p:nvPr/>
          </p:nvSpPr>
          <p:spPr>
            <a:xfrm>
              <a:off x="3002693" y="5350714"/>
              <a:ext cx="1346030" cy="187524"/>
            </a:xfrm>
            <a:prstGeom prst="rect">
              <a:avLst/>
            </a:prstGeom>
            <a:noFill/>
          </p:spPr>
          <p:txBody>
            <a:bodyPr wrap="square" rtlCol="0">
              <a:spAutoFit/>
            </a:bodyPr>
            <a:lstStyle/>
            <a:p>
              <a:pPr algn="ctr"/>
              <a:r>
                <a:rPr lang="it-IT" sz="800" b="1" dirty="0"/>
                <a:t>Sostanza organica</a:t>
              </a:r>
            </a:p>
          </p:txBody>
        </p:sp>
        <p:pic>
          <p:nvPicPr>
            <p:cNvPr id="98" name="Immagine 97">
              <a:extLst>
                <a:ext uri="{FF2B5EF4-FFF2-40B4-BE49-F238E27FC236}">
                  <a16:creationId xmlns:a16="http://schemas.microsoft.com/office/drawing/2014/main" id="{B7E015E5-912E-42DB-9F9D-03988F26E4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8649" y="4784018"/>
              <a:ext cx="907232" cy="576057"/>
            </a:xfrm>
            <a:prstGeom prst="rect">
              <a:avLst/>
            </a:prstGeom>
          </p:spPr>
        </p:pic>
        <p:sp>
          <p:nvSpPr>
            <p:cNvPr id="124" name="Freccia curva 123">
              <a:extLst>
                <a:ext uri="{FF2B5EF4-FFF2-40B4-BE49-F238E27FC236}">
                  <a16:creationId xmlns:a16="http://schemas.microsoft.com/office/drawing/2014/main" id="{CFBA2376-6E47-48C5-9D68-F6322D00DB8E}"/>
                </a:ext>
              </a:extLst>
            </p:cNvPr>
            <p:cNvSpPr/>
            <p:nvPr/>
          </p:nvSpPr>
          <p:spPr>
            <a:xfrm rot="10800000">
              <a:off x="8155458" y="4594912"/>
              <a:ext cx="172995" cy="6072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25" name="Immagine 124">
              <a:extLst>
                <a:ext uri="{FF2B5EF4-FFF2-40B4-BE49-F238E27FC236}">
                  <a16:creationId xmlns:a16="http://schemas.microsoft.com/office/drawing/2014/main" id="{3198E37D-C451-474E-9BB6-6A63DD08F7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6542"/>
            <a:stretch/>
          </p:blipFill>
          <p:spPr>
            <a:xfrm>
              <a:off x="6511404" y="4767658"/>
              <a:ext cx="522730" cy="728647"/>
            </a:xfrm>
            <a:prstGeom prst="rect">
              <a:avLst/>
            </a:prstGeom>
            <a:ln>
              <a:solidFill>
                <a:schemeClr val="tx1"/>
              </a:solidFill>
            </a:ln>
          </p:spPr>
        </p:pic>
        <p:pic>
          <p:nvPicPr>
            <p:cNvPr id="126" name="Immagine 125">
              <a:extLst>
                <a:ext uri="{FF2B5EF4-FFF2-40B4-BE49-F238E27FC236}">
                  <a16:creationId xmlns:a16="http://schemas.microsoft.com/office/drawing/2014/main" id="{56C5C0C7-ECB8-4C62-ACD9-92EB24BFB3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5265" y="4766611"/>
              <a:ext cx="717128" cy="729693"/>
            </a:xfrm>
            <a:prstGeom prst="rect">
              <a:avLst/>
            </a:prstGeom>
            <a:ln>
              <a:solidFill>
                <a:schemeClr val="tx1"/>
              </a:solidFill>
            </a:ln>
          </p:spPr>
        </p:pic>
        <p:sp>
          <p:nvSpPr>
            <p:cNvPr id="127" name="CasellaDiTesto 126">
              <a:extLst>
                <a:ext uri="{FF2B5EF4-FFF2-40B4-BE49-F238E27FC236}">
                  <a16:creationId xmlns:a16="http://schemas.microsoft.com/office/drawing/2014/main" id="{C689B81C-9AA1-4157-8420-D9222A43BD41}"/>
                </a:ext>
              </a:extLst>
            </p:cNvPr>
            <p:cNvSpPr txBox="1"/>
            <p:nvPr/>
          </p:nvSpPr>
          <p:spPr>
            <a:xfrm>
              <a:off x="6523561" y="4572346"/>
              <a:ext cx="1246868" cy="187524"/>
            </a:xfrm>
            <a:prstGeom prst="rect">
              <a:avLst/>
            </a:prstGeom>
            <a:noFill/>
          </p:spPr>
          <p:txBody>
            <a:bodyPr wrap="square" rtlCol="0">
              <a:spAutoFit/>
            </a:bodyPr>
            <a:lstStyle/>
            <a:p>
              <a:pPr algn="ctr"/>
              <a:r>
                <a:rPr lang="it-IT" sz="800" b="1" dirty="0"/>
                <a:t>Consumatori terziari</a:t>
              </a:r>
            </a:p>
          </p:txBody>
        </p:sp>
        <p:sp>
          <p:nvSpPr>
            <p:cNvPr id="128" name="CasellaDiTesto 127">
              <a:extLst>
                <a:ext uri="{FF2B5EF4-FFF2-40B4-BE49-F238E27FC236}">
                  <a16:creationId xmlns:a16="http://schemas.microsoft.com/office/drawing/2014/main" id="{31BBF747-5E69-4FAB-977E-C4B90D50C386}"/>
                </a:ext>
              </a:extLst>
            </p:cNvPr>
            <p:cNvSpPr txBox="1"/>
            <p:nvPr/>
          </p:nvSpPr>
          <p:spPr>
            <a:xfrm>
              <a:off x="6452722" y="5542899"/>
              <a:ext cx="1369620" cy="187524"/>
            </a:xfrm>
            <a:prstGeom prst="rect">
              <a:avLst/>
            </a:prstGeom>
            <a:noFill/>
          </p:spPr>
          <p:txBody>
            <a:bodyPr wrap="square" rtlCol="0">
              <a:spAutoFit/>
            </a:bodyPr>
            <a:lstStyle/>
            <a:p>
              <a:pPr algn="ctr"/>
              <a:r>
                <a:rPr lang="it-IT" sz="800" dirty="0"/>
                <a:t>predatori</a:t>
              </a:r>
            </a:p>
          </p:txBody>
        </p:sp>
        <p:sp>
          <p:nvSpPr>
            <p:cNvPr id="132" name="Freccia curva 131">
              <a:extLst>
                <a:ext uri="{FF2B5EF4-FFF2-40B4-BE49-F238E27FC236}">
                  <a16:creationId xmlns:a16="http://schemas.microsoft.com/office/drawing/2014/main" id="{E0CA4F0E-1039-45A8-B547-0FC5F10380D8}"/>
                </a:ext>
              </a:extLst>
            </p:cNvPr>
            <p:cNvSpPr/>
            <p:nvPr/>
          </p:nvSpPr>
          <p:spPr>
            <a:xfrm rot="5400000">
              <a:off x="7888493" y="2799822"/>
              <a:ext cx="322069" cy="429659"/>
            </a:xfrm>
            <a:prstGeom prst="bentArrow">
              <a:avLst>
                <a:gd name="adj1" fmla="val 13490"/>
                <a:gd name="adj2" fmla="val 25000"/>
                <a:gd name="adj3" fmla="val 2116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33" name="Immagine 132">
              <a:extLst>
                <a:ext uri="{FF2B5EF4-FFF2-40B4-BE49-F238E27FC236}">
                  <a16:creationId xmlns:a16="http://schemas.microsoft.com/office/drawing/2014/main" id="{D81D2704-C180-435D-8784-95A2F4AF32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0030" y="3430509"/>
              <a:ext cx="789732" cy="518285"/>
            </a:xfrm>
            <a:prstGeom prst="rect">
              <a:avLst/>
            </a:prstGeom>
            <a:ln>
              <a:solidFill>
                <a:schemeClr val="tx1"/>
              </a:solidFill>
            </a:ln>
          </p:spPr>
        </p:pic>
        <p:pic>
          <p:nvPicPr>
            <p:cNvPr id="134" name="Immagine 133">
              <a:extLst>
                <a:ext uri="{FF2B5EF4-FFF2-40B4-BE49-F238E27FC236}">
                  <a16:creationId xmlns:a16="http://schemas.microsoft.com/office/drawing/2014/main" id="{F2B323B6-2311-4CCB-965A-BF04DA59A1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0030" y="4018343"/>
              <a:ext cx="793830" cy="498744"/>
            </a:xfrm>
            <a:prstGeom prst="rect">
              <a:avLst/>
            </a:prstGeom>
          </p:spPr>
        </p:pic>
        <p:sp>
          <p:nvSpPr>
            <p:cNvPr id="135" name="Parentesi graffa chiusa 134">
              <a:extLst>
                <a:ext uri="{FF2B5EF4-FFF2-40B4-BE49-F238E27FC236}">
                  <a16:creationId xmlns:a16="http://schemas.microsoft.com/office/drawing/2014/main" id="{7D1912A3-832C-428C-BBC1-79AC6D2BAF05}"/>
                </a:ext>
              </a:extLst>
            </p:cNvPr>
            <p:cNvSpPr/>
            <p:nvPr/>
          </p:nvSpPr>
          <p:spPr>
            <a:xfrm>
              <a:off x="8660779" y="3430509"/>
              <a:ext cx="216294" cy="1083194"/>
            </a:xfrm>
            <a:prstGeom prst="rightBrace">
              <a:avLst/>
            </a:prstGeom>
            <a:noFill/>
            <a:ln w="158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6" name="CasellaDiTesto 135">
              <a:extLst>
                <a:ext uri="{FF2B5EF4-FFF2-40B4-BE49-F238E27FC236}">
                  <a16:creationId xmlns:a16="http://schemas.microsoft.com/office/drawing/2014/main" id="{C60D2059-DD32-4FA8-B4F1-4FC89A79BE06}"/>
                </a:ext>
              </a:extLst>
            </p:cNvPr>
            <p:cNvSpPr txBox="1"/>
            <p:nvPr/>
          </p:nvSpPr>
          <p:spPr>
            <a:xfrm>
              <a:off x="8877073" y="3714879"/>
              <a:ext cx="884657" cy="401835"/>
            </a:xfrm>
            <a:prstGeom prst="rect">
              <a:avLst/>
            </a:prstGeom>
            <a:noFill/>
          </p:spPr>
          <p:txBody>
            <a:bodyPr wrap="square" rtlCol="0">
              <a:spAutoFit/>
            </a:bodyPr>
            <a:lstStyle/>
            <a:p>
              <a:pPr algn="ctr"/>
              <a:r>
                <a:rPr lang="it-IT" sz="800" b="1" dirty="0"/>
                <a:t>Consumatori</a:t>
              </a:r>
              <a:r>
                <a:rPr lang="it-IT" sz="800" dirty="0"/>
                <a:t> secondari - carnivori</a:t>
              </a:r>
            </a:p>
          </p:txBody>
        </p:sp>
        <p:sp>
          <p:nvSpPr>
            <p:cNvPr id="145" name="CasellaDiTesto 144">
              <a:extLst>
                <a:ext uri="{FF2B5EF4-FFF2-40B4-BE49-F238E27FC236}">
                  <a16:creationId xmlns:a16="http://schemas.microsoft.com/office/drawing/2014/main" id="{2B01DFAC-EF10-4932-8A8F-F5A3A4FEF0CF}"/>
                </a:ext>
              </a:extLst>
            </p:cNvPr>
            <p:cNvSpPr txBox="1"/>
            <p:nvPr/>
          </p:nvSpPr>
          <p:spPr>
            <a:xfrm>
              <a:off x="5036765" y="3776079"/>
              <a:ext cx="1663178" cy="360788"/>
            </a:xfrm>
            <a:prstGeom prst="rect">
              <a:avLst/>
            </a:prstGeom>
            <a:noFill/>
            <a:ln>
              <a:solidFill>
                <a:schemeClr val="tx1"/>
              </a:solidFill>
            </a:ln>
          </p:spPr>
          <p:txBody>
            <a:bodyPr wrap="square" rtlCol="0">
              <a:spAutoFit/>
            </a:bodyPr>
            <a:lstStyle/>
            <a:p>
              <a:pPr algn="ctr"/>
              <a:r>
                <a:rPr lang="it-IT" sz="1400" b="1" dirty="0">
                  <a:latin typeface="Calibri" panose="020F0502020204030204" pitchFamily="34" charset="0"/>
                  <a:cs typeface="Calibri" panose="020F0502020204030204" pitchFamily="34" charset="0"/>
                </a:rPr>
                <a:t>OSSIGENO</a:t>
              </a:r>
            </a:p>
          </p:txBody>
        </p:sp>
        <p:sp>
          <p:nvSpPr>
            <p:cNvPr id="146" name="Freccia a sinistra 145">
              <a:extLst>
                <a:ext uri="{FF2B5EF4-FFF2-40B4-BE49-F238E27FC236}">
                  <a16:creationId xmlns:a16="http://schemas.microsoft.com/office/drawing/2014/main" id="{493E8F2B-812E-4E99-BDFF-A15ED2DE3A3E}"/>
                </a:ext>
              </a:extLst>
            </p:cNvPr>
            <p:cNvSpPr/>
            <p:nvPr/>
          </p:nvSpPr>
          <p:spPr>
            <a:xfrm>
              <a:off x="4547286" y="5041557"/>
              <a:ext cx="1532238" cy="988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8" name="CasellaDiTesto 147">
            <a:extLst>
              <a:ext uri="{FF2B5EF4-FFF2-40B4-BE49-F238E27FC236}">
                <a16:creationId xmlns:a16="http://schemas.microsoft.com/office/drawing/2014/main" id="{ED4BC3EB-E1DA-41C8-8A06-9FAFD4E5EC0B}"/>
              </a:ext>
            </a:extLst>
          </p:cNvPr>
          <p:cNvSpPr txBox="1"/>
          <p:nvPr/>
        </p:nvSpPr>
        <p:spPr>
          <a:xfrm>
            <a:off x="321276" y="988541"/>
            <a:ext cx="11746228" cy="923330"/>
          </a:xfrm>
          <a:prstGeom prst="rect">
            <a:avLst/>
          </a:prstGeom>
          <a:noFill/>
        </p:spPr>
        <p:txBody>
          <a:bodyPr wrap="square" rtlCol="0">
            <a:spAutoFit/>
          </a:bodyPr>
          <a:lstStyle/>
          <a:p>
            <a:r>
              <a:rPr lang="it-IT" dirty="0">
                <a:solidFill>
                  <a:srgbClr val="002060"/>
                </a:solidFill>
              </a:rPr>
              <a:t>Batteri e funghi si nutrono di sostanza organica rendendo disponibili sostanze che possono essere utilizzate dagli organismi fotosintetici che producono biomassa che, la quale può essere consumata dagli erbivori che, a loro volta, possono essere mangiati dai carnivori. Tutti gli organismi, alla fine della loro vita restituiscono sostanza organica all’ambiente</a:t>
            </a:r>
          </a:p>
        </p:txBody>
      </p:sp>
      <p:sp>
        <p:nvSpPr>
          <p:cNvPr id="150" name="CasellaDiTesto 149">
            <a:extLst>
              <a:ext uri="{FF2B5EF4-FFF2-40B4-BE49-F238E27FC236}">
                <a16:creationId xmlns:a16="http://schemas.microsoft.com/office/drawing/2014/main" id="{121AD1F0-01C6-4101-90A4-7E7736B8B605}"/>
              </a:ext>
            </a:extLst>
          </p:cNvPr>
          <p:cNvSpPr txBox="1"/>
          <p:nvPr/>
        </p:nvSpPr>
        <p:spPr>
          <a:xfrm>
            <a:off x="210065" y="5461686"/>
            <a:ext cx="11343503" cy="646331"/>
          </a:xfrm>
          <a:prstGeom prst="rect">
            <a:avLst/>
          </a:prstGeom>
          <a:noFill/>
        </p:spPr>
        <p:txBody>
          <a:bodyPr wrap="square" rtlCol="0">
            <a:spAutoFit/>
          </a:bodyPr>
          <a:lstStyle/>
          <a:p>
            <a:pPr algn="ctr"/>
            <a:r>
              <a:rPr lang="it-IT" dirty="0">
                <a:solidFill>
                  <a:srgbClr val="002060"/>
                </a:solidFill>
              </a:rPr>
              <a:t>La fotosintesi produce OSSIGENO, che è necessario alla vita di tutti gli altri organismi</a:t>
            </a:r>
          </a:p>
          <a:p>
            <a:pPr algn="ctr"/>
            <a:r>
              <a:rPr lang="it-IT" dirty="0">
                <a:solidFill>
                  <a:srgbClr val="002060"/>
                </a:solidFill>
              </a:rPr>
              <a:t>Quando l’ossigeno nell’acqua è scarso gli organismi non sopravvivono e l’autodepurazione non avviene</a:t>
            </a:r>
          </a:p>
        </p:txBody>
      </p:sp>
      <p:pic>
        <p:nvPicPr>
          <p:cNvPr id="152" name="Immagine 151">
            <a:extLst>
              <a:ext uri="{FF2B5EF4-FFF2-40B4-BE49-F238E27FC236}">
                <a16:creationId xmlns:a16="http://schemas.microsoft.com/office/drawing/2014/main" id="{6334E6DA-D9E5-42AE-AE2F-A97E7C725F0C}"/>
              </a:ext>
            </a:extLst>
          </p:cNvPr>
          <p:cNvPicPr>
            <a:picLocks noChangeAspect="1"/>
          </p:cNvPicPr>
          <p:nvPr/>
        </p:nvPicPr>
        <p:blipFill>
          <a:blip r:embed="rId12">
            <a:alphaModFix amt="22000"/>
            <a:extLst>
              <a:ext uri="{28A0092B-C50C-407E-A947-70E740481C1C}">
                <a14:useLocalDpi xmlns:a14="http://schemas.microsoft.com/office/drawing/2010/main" val="0"/>
              </a:ext>
            </a:extLst>
          </a:blip>
          <a:stretch>
            <a:fillRect/>
          </a:stretch>
        </p:blipFill>
        <p:spPr>
          <a:xfrm>
            <a:off x="2833352" y="1897545"/>
            <a:ext cx="6117465" cy="3511581"/>
          </a:xfrm>
          <a:prstGeom prst="rect">
            <a:avLst/>
          </a:prstGeom>
        </p:spPr>
      </p:pic>
      <p:sp>
        <p:nvSpPr>
          <p:cNvPr id="2" name="Segnaposto numero diapositiva 1">
            <a:extLst>
              <a:ext uri="{FF2B5EF4-FFF2-40B4-BE49-F238E27FC236}">
                <a16:creationId xmlns:a16="http://schemas.microsoft.com/office/drawing/2014/main" id="{14B6B408-0B57-4DC1-94A6-E657247085B1}"/>
              </a:ext>
            </a:extLst>
          </p:cNvPr>
          <p:cNvSpPr>
            <a:spLocks noGrp="1"/>
          </p:cNvSpPr>
          <p:nvPr>
            <p:ph type="sldNum" sz="quarter" idx="12"/>
          </p:nvPr>
        </p:nvSpPr>
        <p:spPr/>
        <p:txBody>
          <a:bodyPr/>
          <a:lstStyle/>
          <a:p>
            <a:fld id="{C4133F5E-49C4-4AB0-A56F-499B77090B1F}" type="slidenum">
              <a:rPr lang="it-IT" smtClean="0"/>
              <a:pPr/>
              <a:t>20</a:t>
            </a:fld>
            <a:endParaRPr lang="it-IT"/>
          </a:p>
        </p:txBody>
      </p:sp>
    </p:spTree>
    <p:extLst>
      <p:ext uri="{BB962C8B-B14F-4D97-AF65-F5344CB8AC3E}">
        <p14:creationId xmlns:p14="http://schemas.microsoft.com/office/powerpoint/2010/main" val="82815691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271FF81-9E75-4609-9B00-7CFC19DD8170}"/>
              </a:ext>
            </a:extLst>
          </p:cNvPr>
          <p:cNvSpPr>
            <a:spLocks noGrp="1"/>
          </p:cNvSpPr>
          <p:nvPr>
            <p:ph type="title"/>
          </p:nvPr>
        </p:nvSpPr>
        <p:spPr/>
        <p:txBody>
          <a:bodyPr/>
          <a:lstStyle/>
          <a:p>
            <a:r>
              <a:rPr lang="it-IT" dirty="0">
                <a:solidFill>
                  <a:srgbClr val="002060"/>
                </a:solidFill>
              </a:rPr>
              <a:t>Un fiume deve essere funzionante…</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9" name="CasellaDiTesto 8">
            <a:extLst>
              <a:ext uri="{FF2B5EF4-FFF2-40B4-BE49-F238E27FC236}">
                <a16:creationId xmlns:a16="http://schemas.microsoft.com/office/drawing/2014/main" id="{BD5AEE26-A9E5-4871-9E1A-B1F1C8AC0E56}"/>
              </a:ext>
            </a:extLst>
          </p:cNvPr>
          <p:cNvSpPr txBox="1"/>
          <p:nvPr/>
        </p:nvSpPr>
        <p:spPr>
          <a:xfrm>
            <a:off x="0" y="1421027"/>
            <a:ext cx="12192000" cy="461665"/>
          </a:xfrm>
          <a:prstGeom prst="rect">
            <a:avLst/>
          </a:prstGeom>
          <a:noFill/>
        </p:spPr>
        <p:txBody>
          <a:bodyPr wrap="square" rtlCol="0">
            <a:spAutoFit/>
          </a:bodyPr>
          <a:lstStyle/>
          <a:p>
            <a:pPr algn="ctr"/>
            <a:r>
              <a:rPr lang="it-IT" sz="2400" dirty="0">
                <a:solidFill>
                  <a:srgbClr val="002060"/>
                </a:solidFill>
              </a:rPr>
              <a:t>ALCUNE CONDIZIONI CHE LIMITANO LA FUNZIONALITA’ DEL FIUME…</a:t>
            </a:r>
          </a:p>
        </p:txBody>
      </p:sp>
      <p:pic>
        <p:nvPicPr>
          <p:cNvPr id="12" name="Immagine 11">
            <a:extLst>
              <a:ext uri="{FF2B5EF4-FFF2-40B4-BE49-F238E27FC236}">
                <a16:creationId xmlns:a16="http://schemas.microsoft.com/office/drawing/2014/main" id="{68534FB6-4D6D-4257-987E-9584AF7EB282}"/>
              </a:ext>
            </a:extLst>
          </p:cNvPr>
          <p:cNvPicPr>
            <a:picLocks noChangeAspect="1"/>
          </p:cNvPicPr>
          <p:nvPr/>
        </p:nvPicPr>
        <p:blipFill>
          <a:blip r:embed="rId2"/>
          <a:stretch>
            <a:fillRect/>
          </a:stretch>
        </p:blipFill>
        <p:spPr>
          <a:xfrm>
            <a:off x="2970124" y="2199503"/>
            <a:ext cx="3046458" cy="2224216"/>
          </a:xfrm>
          <a:prstGeom prst="rect">
            <a:avLst/>
          </a:prstGeom>
        </p:spPr>
      </p:pic>
      <p:pic>
        <p:nvPicPr>
          <p:cNvPr id="13" name="Immagine 12">
            <a:extLst>
              <a:ext uri="{FF2B5EF4-FFF2-40B4-BE49-F238E27FC236}">
                <a16:creationId xmlns:a16="http://schemas.microsoft.com/office/drawing/2014/main" id="{DEE6474D-5E83-4EA2-BECA-114416D4B4DE}"/>
              </a:ext>
            </a:extLst>
          </p:cNvPr>
          <p:cNvPicPr>
            <a:picLocks noChangeAspect="1"/>
          </p:cNvPicPr>
          <p:nvPr/>
        </p:nvPicPr>
        <p:blipFill>
          <a:blip r:embed="rId3"/>
          <a:stretch>
            <a:fillRect/>
          </a:stretch>
        </p:blipFill>
        <p:spPr>
          <a:xfrm>
            <a:off x="0" y="2201248"/>
            <a:ext cx="2971800" cy="2205652"/>
          </a:xfrm>
          <a:prstGeom prst="rect">
            <a:avLst/>
          </a:prstGeom>
        </p:spPr>
      </p:pic>
      <p:pic>
        <p:nvPicPr>
          <p:cNvPr id="14" name="Immagine 13">
            <a:extLst>
              <a:ext uri="{FF2B5EF4-FFF2-40B4-BE49-F238E27FC236}">
                <a16:creationId xmlns:a16="http://schemas.microsoft.com/office/drawing/2014/main" id="{1803F44A-56CB-41A9-8011-9FE71B9EFC88}"/>
              </a:ext>
            </a:extLst>
          </p:cNvPr>
          <p:cNvPicPr>
            <a:picLocks noChangeAspect="1"/>
          </p:cNvPicPr>
          <p:nvPr/>
        </p:nvPicPr>
        <p:blipFill>
          <a:blip r:embed="rId4"/>
          <a:stretch>
            <a:fillRect/>
          </a:stretch>
        </p:blipFill>
        <p:spPr>
          <a:xfrm>
            <a:off x="9077625" y="2199503"/>
            <a:ext cx="3114375" cy="2207397"/>
          </a:xfrm>
          <a:prstGeom prst="rect">
            <a:avLst/>
          </a:prstGeom>
        </p:spPr>
      </p:pic>
      <p:grpSp>
        <p:nvGrpSpPr>
          <p:cNvPr id="21" name="Gruppo 20">
            <a:extLst>
              <a:ext uri="{FF2B5EF4-FFF2-40B4-BE49-F238E27FC236}">
                <a16:creationId xmlns:a16="http://schemas.microsoft.com/office/drawing/2014/main" id="{11FF378A-B439-4E99-B669-5721F16ED59D}"/>
              </a:ext>
            </a:extLst>
          </p:cNvPr>
          <p:cNvGrpSpPr/>
          <p:nvPr/>
        </p:nvGrpSpPr>
        <p:grpSpPr>
          <a:xfrm>
            <a:off x="6007099" y="2199503"/>
            <a:ext cx="3086101" cy="2225509"/>
            <a:chOff x="6007099" y="2209800"/>
            <a:chExt cx="3086101" cy="2215212"/>
          </a:xfrm>
        </p:grpSpPr>
        <p:pic>
          <p:nvPicPr>
            <p:cNvPr id="18" name="Immagine 17">
              <a:extLst>
                <a:ext uri="{FF2B5EF4-FFF2-40B4-BE49-F238E27FC236}">
                  <a16:creationId xmlns:a16="http://schemas.microsoft.com/office/drawing/2014/main" id="{A965313B-23FC-4F1C-A356-C4830CDC9606}"/>
                </a:ext>
              </a:extLst>
            </p:cNvPr>
            <p:cNvPicPr>
              <a:picLocks noChangeAspect="1"/>
            </p:cNvPicPr>
            <p:nvPr/>
          </p:nvPicPr>
          <p:blipFill>
            <a:blip r:embed="rId5"/>
            <a:stretch>
              <a:fillRect/>
            </a:stretch>
          </p:blipFill>
          <p:spPr>
            <a:xfrm>
              <a:off x="6007099" y="2209800"/>
              <a:ext cx="3086101" cy="2199220"/>
            </a:xfrm>
            <a:prstGeom prst="rect">
              <a:avLst/>
            </a:prstGeom>
          </p:spPr>
        </p:pic>
        <p:pic>
          <p:nvPicPr>
            <p:cNvPr id="19" name="Immagine 18">
              <a:extLst>
                <a:ext uri="{FF2B5EF4-FFF2-40B4-BE49-F238E27FC236}">
                  <a16:creationId xmlns:a16="http://schemas.microsoft.com/office/drawing/2014/main" id="{7ED259A9-5CFC-4D27-A56C-39D8BC01F824}"/>
                </a:ext>
              </a:extLst>
            </p:cNvPr>
            <p:cNvPicPr>
              <a:picLocks noChangeAspect="1"/>
            </p:cNvPicPr>
            <p:nvPr/>
          </p:nvPicPr>
          <p:blipFill>
            <a:blip r:embed="rId6"/>
            <a:stretch>
              <a:fillRect/>
            </a:stretch>
          </p:blipFill>
          <p:spPr>
            <a:xfrm>
              <a:off x="6962088" y="3728184"/>
              <a:ext cx="1188823" cy="646232"/>
            </a:xfrm>
            <a:prstGeom prst="rect">
              <a:avLst/>
            </a:prstGeom>
          </p:spPr>
        </p:pic>
        <p:sp>
          <p:nvSpPr>
            <p:cNvPr id="20" name="Segno di moltiplicazione 19">
              <a:extLst>
                <a:ext uri="{FF2B5EF4-FFF2-40B4-BE49-F238E27FC236}">
                  <a16:creationId xmlns:a16="http://schemas.microsoft.com/office/drawing/2014/main" id="{9C63D736-9BC8-43BC-9A18-555360F6A632}"/>
                </a:ext>
              </a:extLst>
            </p:cNvPr>
            <p:cNvSpPr/>
            <p:nvPr/>
          </p:nvSpPr>
          <p:spPr>
            <a:xfrm>
              <a:off x="7120012" y="3616548"/>
              <a:ext cx="868735" cy="808464"/>
            </a:xfrm>
            <a:prstGeom prst="mathMultiply">
              <a:avLst>
                <a:gd name="adj1" fmla="val 7129"/>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CasellaDiTesto 21">
            <a:extLst>
              <a:ext uri="{FF2B5EF4-FFF2-40B4-BE49-F238E27FC236}">
                <a16:creationId xmlns:a16="http://schemas.microsoft.com/office/drawing/2014/main" id="{71633AC4-4C55-46AB-8D3E-37F1D00B8565}"/>
              </a:ext>
            </a:extLst>
          </p:cNvPr>
          <p:cNvSpPr txBox="1"/>
          <p:nvPr/>
        </p:nvSpPr>
        <p:spPr>
          <a:xfrm>
            <a:off x="609601" y="4953000"/>
            <a:ext cx="10860504" cy="830997"/>
          </a:xfrm>
          <a:prstGeom prst="rect">
            <a:avLst/>
          </a:prstGeom>
          <a:noFill/>
        </p:spPr>
        <p:txBody>
          <a:bodyPr wrap="square" rtlCol="0">
            <a:spAutoFit/>
          </a:bodyPr>
          <a:lstStyle/>
          <a:p>
            <a:pPr algn="just"/>
            <a:r>
              <a:rPr lang="it-IT" sz="2400" dirty="0">
                <a:solidFill>
                  <a:srgbClr val="002060"/>
                </a:solidFill>
              </a:rPr>
              <a:t>INQUINAMENTO: L’alterazione delle caratteristiche fisiche e chimiche dei corsi d’acqua causata dall’immissione di sostanze che diminuiscono la funzionalità del fiume</a:t>
            </a:r>
          </a:p>
        </p:txBody>
      </p:sp>
      <p:sp>
        <p:nvSpPr>
          <p:cNvPr id="2" name="Segnaposto numero diapositiva 1">
            <a:extLst>
              <a:ext uri="{FF2B5EF4-FFF2-40B4-BE49-F238E27FC236}">
                <a16:creationId xmlns:a16="http://schemas.microsoft.com/office/drawing/2014/main" id="{93883FA4-D326-4387-B380-82213E7867BE}"/>
              </a:ext>
            </a:extLst>
          </p:cNvPr>
          <p:cNvSpPr>
            <a:spLocks noGrp="1"/>
          </p:cNvSpPr>
          <p:nvPr>
            <p:ph type="sldNum" sz="quarter" idx="12"/>
          </p:nvPr>
        </p:nvSpPr>
        <p:spPr/>
        <p:txBody>
          <a:bodyPr/>
          <a:lstStyle/>
          <a:p>
            <a:fld id="{C4133F5E-49C4-4AB0-A56F-499B77090B1F}" type="slidenum">
              <a:rPr lang="it-IT" smtClean="0"/>
              <a:pPr/>
              <a:t>21</a:t>
            </a:fld>
            <a:endParaRPr lang="it-IT"/>
          </a:p>
        </p:txBody>
      </p:sp>
    </p:spTree>
    <p:extLst>
      <p:ext uri="{BB962C8B-B14F-4D97-AF65-F5344CB8AC3E}">
        <p14:creationId xmlns:p14="http://schemas.microsoft.com/office/powerpoint/2010/main" val="45657200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F3F6622-B4BA-4685-8694-3B8ECFD47B9F}"/>
              </a:ext>
            </a:extLst>
          </p:cNvPr>
          <p:cNvSpPr>
            <a:spLocks noGrp="1"/>
          </p:cNvSpPr>
          <p:nvPr>
            <p:ph type="body" idx="4294967295"/>
          </p:nvPr>
        </p:nvSpPr>
        <p:spPr>
          <a:xfrm>
            <a:off x="258593" y="1113709"/>
            <a:ext cx="5583375" cy="579167"/>
          </a:xfrm>
        </p:spPr>
        <p:txBody>
          <a:bodyPr>
            <a:normAutofit/>
          </a:bodyPr>
          <a:lstStyle/>
          <a:p>
            <a:r>
              <a:rPr lang="en-US" sz="2800" dirty="0">
                <a:solidFill>
                  <a:srgbClr val="002060"/>
                </a:solidFill>
              </a:rPr>
              <a:t>DALLE CAMPAGNE</a:t>
            </a:r>
          </a:p>
        </p:txBody>
      </p:sp>
      <p:sp>
        <p:nvSpPr>
          <p:cNvPr id="10" name="Title 1">
            <a:extLst>
              <a:ext uri="{FF2B5EF4-FFF2-40B4-BE49-F238E27FC236}">
                <a16:creationId xmlns:a16="http://schemas.microsoft.com/office/drawing/2014/main" id="{D14A314C-5CB6-4CE5-8F82-D699DE2E84B9}"/>
              </a:ext>
            </a:extLst>
          </p:cNvPr>
          <p:cNvSpPr>
            <a:spLocks noGrp="1"/>
          </p:cNvSpPr>
          <p:nvPr>
            <p:ph type="title"/>
          </p:nvPr>
        </p:nvSpPr>
        <p:spPr>
          <a:xfrm>
            <a:off x="357447" y="365125"/>
            <a:ext cx="11513128" cy="549275"/>
          </a:xfrm>
        </p:spPr>
        <p:txBody>
          <a:bodyPr anchor="ctr">
            <a:normAutofit/>
          </a:bodyPr>
          <a:lstStyle/>
          <a:p>
            <a:r>
              <a:rPr lang="en-US" sz="3300" dirty="0">
                <a:solidFill>
                  <a:srgbClr val="002060"/>
                </a:solidFill>
              </a:rPr>
              <a:t>Da dove </a:t>
            </a:r>
            <a:r>
              <a:rPr lang="en-US" sz="3300" dirty="0" err="1">
                <a:solidFill>
                  <a:srgbClr val="002060"/>
                </a:solidFill>
              </a:rPr>
              <a:t>viene</a:t>
            </a:r>
            <a:r>
              <a:rPr lang="en-US" sz="3300" dirty="0">
                <a:solidFill>
                  <a:srgbClr val="002060"/>
                </a:solidFill>
              </a:rPr>
              <a:t> </a:t>
            </a:r>
            <a:r>
              <a:rPr lang="en-US" sz="3300" dirty="0" err="1">
                <a:solidFill>
                  <a:srgbClr val="002060"/>
                </a:solidFill>
              </a:rPr>
              <a:t>l’inquinamento</a:t>
            </a:r>
            <a:r>
              <a:rPr lang="en-US" sz="3300" dirty="0">
                <a:solidFill>
                  <a:srgbClr val="002060"/>
                </a:solidFill>
              </a:rPr>
              <a:t>?</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4" name="Slide Number Placeholder 5">
            <a:extLst>
              <a:ext uri="{FF2B5EF4-FFF2-40B4-BE49-F238E27FC236}">
                <a16:creationId xmlns:a16="http://schemas.microsoft.com/office/drawing/2014/main" id="{E022ADC6-9EEB-4915-B12A-A719180E7D9E}"/>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22</a:t>
            </a:fld>
            <a:endParaRPr lang="it-IT"/>
          </a:p>
        </p:txBody>
      </p:sp>
      <p:sp>
        <p:nvSpPr>
          <p:cNvPr id="23" name="Content Placeholder 7">
            <a:extLst>
              <a:ext uri="{FF2B5EF4-FFF2-40B4-BE49-F238E27FC236}">
                <a16:creationId xmlns:a16="http://schemas.microsoft.com/office/drawing/2014/main" id="{F1ABC139-D129-4A14-8923-D72DA85DC6CE}"/>
              </a:ext>
            </a:extLst>
          </p:cNvPr>
          <p:cNvSpPr>
            <a:spLocks noGrp="1"/>
          </p:cNvSpPr>
          <p:nvPr>
            <p:ph sz="half" idx="4294967295"/>
          </p:nvPr>
        </p:nvSpPr>
        <p:spPr>
          <a:xfrm>
            <a:off x="327465" y="1820293"/>
            <a:ext cx="5583383" cy="3858358"/>
          </a:xfrm>
        </p:spPr>
        <p:txBody>
          <a:bodyPr>
            <a:normAutofit/>
          </a:bodyPr>
          <a:lstStyle/>
          <a:p>
            <a:pPr marL="0" indent="0">
              <a:buNone/>
            </a:pPr>
            <a:r>
              <a:rPr lang="en-US" sz="2000" dirty="0">
                <a:solidFill>
                  <a:srgbClr val="002060"/>
                </a:solidFill>
              </a:rPr>
              <a:t>INQUINAMENTO DI ORIGINE AGRICOLA</a:t>
            </a:r>
          </a:p>
          <a:p>
            <a:pPr marL="0" indent="0">
              <a:buNone/>
            </a:pPr>
            <a:endParaRPr lang="en-US" sz="2000" dirty="0">
              <a:solidFill>
                <a:srgbClr val="002060"/>
              </a:solidFill>
            </a:endParaRPr>
          </a:p>
          <a:p>
            <a:r>
              <a:rPr lang="en-US" sz="2000" dirty="0" err="1">
                <a:solidFill>
                  <a:srgbClr val="002060"/>
                </a:solidFill>
              </a:rPr>
              <a:t>Agricoltura</a:t>
            </a:r>
            <a:r>
              <a:rPr lang="en-US" sz="2000" dirty="0">
                <a:solidFill>
                  <a:srgbClr val="002060"/>
                </a:solidFill>
              </a:rPr>
              <a:t>:</a:t>
            </a:r>
          </a:p>
          <a:p>
            <a:pPr marL="268288" indent="0">
              <a:buNone/>
            </a:pPr>
            <a:r>
              <a:rPr lang="en-US" sz="2000" dirty="0" err="1">
                <a:solidFill>
                  <a:srgbClr val="002060"/>
                </a:solidFill>
              </a:rPr>
              <a:t>Uso</a:t>
            </a:r>
            <a:r>
              <a:rPr lang="en-US" sz="2000" dirty="0">
                <a:solidFill>
                  <a:srgbClr val="002060"/>
                </a:solidFill>
              </a:rPr>
              <a:t> di </a:t>
            </a:r>
            <a:r>
              <a:rPr lang="en-US" sz="2000" dirty="0" err="1">
                <a:solidFill>
                  <a:srgbClr val="002060"/>
                </a:solidFill>
              </a:rPr>
              <a:t>fertilizzanti</a:t>
            </a:r>
            <a:r>
              <a:rPr lang="en-US" sz="2000" dirty="0">
                <a:solidFill>
                  <a:srgbClr val="002060"/>
                </a:solidFill>
              </a:rPr>
              <a:t> ed </a:t>
            </a:r>
            <a:r>
              <a:rPr lang="en-US" sz="2000" dirty="0" err="1">
                <a:solidFill>
                  <a:srgbClr val="002060"/>
                </a:solidFill>
              </a:rPr>
              <a:t>antiparassitari</a:t>
            </a:r>
            <a:endParaRPr lang="en-US" sz="2000" dirty="0">
              <a:solidFill>
                <a:srgbClr val="002060"/>
              </a:solidFill>
            </a:endParaRPr>
          </a:p>
          <a:p>
            <a:pPr marL="0" indent="0">
              <a:buNone/>
            </a:pPr>
            <a:endParaRPr lang="en-US" sz="2000" dirty="0">
              <a:solidFill>
                <a:srgbClr val="002060"/>
              </a:solidFill>
            </a:endParaRPr>
          </a:p>
          <a:p>
            <a:r>
              <a:rPr lang="en-US" sz="2000" dirty="0" err="1">
                <a:solidFill>
                  <a:srgbClr val="002060"/>
                </a:solidFill>
              </a:rPr>
              <a:t>Zootecnia</a:t>
            </a:r>
            <a:r>
              <a:rPr lang="en-US" sz="2000" dirty="0">
                <a:solidFill>
                  <a:srgbClr val="002060"/>
                </a:solidFill>
              </a:rPr>
              <a:t>:</a:t>
            </a:r>
          </a:p>
          <a:p>
            <a:pPr marL="268288" indent="0">
              <a:buNone/>
            </a:pPr>
            <a:r>
              <a:rPr lang="en-US" sz="2000" dirty="0" err="1">
                <a:solidFill>
                  <a:srgbClr val="002060"/>
                </a:solidFill>
              </a:rPr>
              <a:t>Liquami</a:t>
            </a:r>
            <a:endParaRPr lang="en-US" sz="2000" dirty="0">
              <a:solidFill>
                <a:srgbClr val="002060"/>
              </a:solidFill>
            </a:endParaRPr>
          </a:p>
          <a:p>
            <a:pPr marL="268288" indent="0">
              <a:buNone/>
            </a:pPr>
            <a:r>
              <a:rPr lang="en-US" sz="2000" dirty="0" err="1">
                <a:solidFill>
                  <a:srgbClr val="002060"/>
                </a:solidFill>
              </a:rPr>
              <a:t>Acque</a:t>
            </a:r>
            <a:r>
              <a:rPr lang="en-US" sz="2000" dirty="0">
                <a:solidFill>
                  <a:srgbClr val="002060"/>
                </a:solidFill>
              </a:rPr>
              <a:t> di </a:t>
            </a:r>
            <a:r>
              <a:rPr lang="en-US" sz="2000" dirty="0" err="1">
                <a:solidFill>
                  <a:srgbClr val="002060"/>
                </a:solidFill>
              </a:rPr>
              <a:t>lavaggio</a:t>
            </a:r>
            <a:r>
              <a:rPr lang="en-US" sz="2000" dirty="0">
                <a:solidFill>
                  <a:srgbClr val="002060"/>
                </a:solidFill>
              </a:rPr>
              <a:t> </a:t>
            </a:r>
            <a:r>
              <a:rPr lang="en-US" sz="2000" dirty="0" err="1">
                <a:solidFill>
                  <a:srgbClr val="002060"/>
                </a:solidFill>
              </a:rPr>
              <a:t>degli</a:t>
            </a:r>
            <a:r>
              <a:rPr lang="en-US" sz="2000" dirty="0">
                <a:solidFill>
                  <a:srgbClr val="002060"/>
                </a:solidFill>
              </a:rPr>
              <a:t> </a:t>
            </a:r>
            <a:r>
              <a:rPr lang="en-US" sz="2000" dirty="0" err="1">
                <a:solidFill>
                  <a:srgbClr val="002060"/>
                </a:solidFill>
              </a:rPr>
              <a:t>allevamenti</a:t>
            </a:r>
            <a:endParaRPr lang="en-US" sz="2000" dirty="0">
              <a:solidFill>
                <a:srgbClr val="002060"/>
              </a:solidFill>
            </a:endParaRPr>
          </a:p>
          <a:p>
            <a:pPr marL="268288" indent="0">
              <a:buNone/>
            </a:pPr>
            <a:r>
              <a:rPr lang="en-US" sz="2000" dirty="0" err="1">
                <a:solidFill>
                  <a:srgbClr val="002060"/>
                </a:solidFill>
              </a:rPr>
              <a:t>Farmaci</a:t>
            </a:r>
            <a:r>
              <a:rPr lang="en-US" sz="2000" dirty="0">
                <a:solidFill>
                  <a:srgbClr val="002060"/>
                </a:solidFill>
              </a:rPr>
              <a:t> ed </a:t>
            </a:r>
            <a:r>
              <a:rPr lang="en-US" sz="2000" dirty="0" err="1">
                <a:solidFill>
                  <a:srgbClr val="002060"/>
                </a:solidFill>
              </a:rPr>
              <a:t>integratori</a:t>
            </a:r>
            <a:r>
              <a:rPr lang="en-US" sz="2000" dirty="0">
                <a:solidFill>
                  <a:srgbClr val="002060"/>
                </a:solidFill>
              </a:rPr>
              <a:t> </a:t>
            </a:r>
            <a:r>
              <a:rPr lang="en-US" sz="2000" dirty="0" err="1">
                <a:solidFill>
                  <a:srgbClr val="002060"/>
                </a:solidFill>
              </a:rPr>
              <a:t>alimentari</a:t>
            </a:r>
            <a:endParaRPr lang="en-US" sz="2000" dirty="0">
              <a:solidFill>
                <a:srgbClr val="002060"/>
              </a:solidFill>
            </a:endParaRPr>
          </a:p>
        </p:txBody>
      </p:sp>
      <p:pic>
        <p:nvPicPr>
          <p:cNvPr id="13" name="Picture 6">
            <a:extLst>
              <a:ext uri="{FF2B5EF4-FFF2-40B4-BE49-F238E27FC236}">
                <a16:creationId xmlns:a16="http://schemas.microsoft.com/office/drawing/2014/main" id="{4C2D3DF8-57DA-42B8-B14A-4E72491A068D}"/>
              </a:ext>
            </a:extLst>
          </p:cNvPr>
          <p:cNvPicPr>
            <a:picLocks noGrp="1" noChangeAspect="1" noChangeArrowheads="1"/>
          </p:cNvPicPr>
          <p:nvPr>
            <p:ph sz="half" idx="4294967295"/>
          </p:nvPr>
        </p:nvPicPr>
        <p:blipFill>
          <a:blip r:embed="rId2"/>
          <a:srcRect/>
          <a:stretch>
            <a:fillRect/>
          </a:stretch>
        </p:blipFill>
        <p:spPr bwMode="auto">
          <a:xfrm>
            <a:off x="9076705" y="3444156"/>
            <a:ext cx="2787830" cy="2259265"/>
          </a:xfrm>
          <a:prstGeom prst="rect">
            <a:avLst/>
          </a:prstGeom>
          <a:noFill/>
          <a:ln w="15875">
            <a:solidFill>
              <a:schemeClr val="tx1"/>
            </a:solidFill>
            <a:miter lim="800000"/>
            <a:headEnd/>
            <a:tailEnd/>
          </a:ln>
        </p:spPr>
      </p:pic>
      <p:pic>
        <p:nvPicPr>
          <p:cNvPr id="15" name="Picture 2" descr="D:\Lettere e documenti\untitled30.png">
            <a:extLst>
              <a:ext uri="{FF2B5EF4-FFF2-40B4-BE49-F238E27FC236}">
                <a16:creationId xmlns:a16="http://schemas.microsoft.com/office/drawing/2014/main" id="{3DA636CB-5DE4-4C16-9C5A-FD7A094A8408}"/>
              </a:ext>
            </a:extLst>
          </p:cNvPr>
          <p:cNvPicPr>
            <a:picLocks noChangeAspect="1" noChangeArrowheads="1"/>
          </p:cNvPicPr>
          <p:nvPr/>
        </p:nvPicPr>
        <p:blipFill>
          <a:blip r:embed="rId3"/>
          <a:srcRect/>
          <a:stretch>
            <a:fillRect/>
          </a:stretch>
        </p:blipFill>
        <p:spPr bwMode="auto">
          <a:xfrm>
            <a:off x="5827671" y="1198414"/>
            <a:ext cx="2917212" cy="1950027"/>
          </a:xfrm>
          <a:prstGeom prst="rect">
            <a:avLst/>
          </a:prstGeom>
          <a:noFill/>
          <a:ln w="15875">
            <a:solidFill>
              <a:schemeClr val="tx1"/>
            </a:solidFill>
            <a:miter lim="800000"/>
            <a:headEnd/>
            <a:tailEnd/>
          </a:ln>
        </p:spPr>
      </p:pic>
      <p:pic>
        <p:nvPicPr>
          <p:cNvPr id="7" name="Immagine 6" descr="Immagine che contiene erba, esterni, stretto, pista&#10;&#10;Descrizione generata automaticamente">
            <a:extLst>
              <a:ext uri="{FF2B5EF4-FFF2-40B4-BE49-F238E27FC236}">
                <a16:creationId xmlns:a16="http://schemas.microsoft.com/office/drawing/2014/main" id="{E7828B1C-D68F-49FE-81C7-FD4EAAB12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2075" y="1190747"/>
            <a:ext cx="2832460" cy="1965360"/>
          </a:xfrm>
          <a:prstGeom prst="rect">
            <a:avLst/>
          </a:prstGeom>
          <a:ln w="12700">
            <a:solidFill>
              <a:schemeClr val="tx1"/>
            </a:solidFill>
          </a:ln>
        </p:spPr>
      </p:pic>
      <p:pic>
        <p:nvPicPr>
          <p:cNvPr id="11" name="Immagine 10" descr="Immagine che contiene mammifero, interni, roditore, suino&#10;&#10;Descrizione generata automaticamente">
            <a:extLst>
              <a:ext uri="{FF2B5EF4-FFF2-40B4-BE49-F238E27FC236}">
                <a16:creationId xmlns:a16="http://schemas.microsoft.com/office/drawing/2014/main" id="{CD145C20-56CE-407D-B7AF-C5AD7418B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68" y="3465113"/>
            <a:ext cx="2957498" cy="2236960"/>
          </a:xfrm>
          <a:prstGeom prst="rect">
            <a:avLst/>
          </a:prstGeom>
          <a:ln w="12700">
            <a:solidFill>
              <a:schemeClr val="tx1"/>
            </a:solidFill>
          </a:ln>
        </p:spPr>
      </p:pic>
    </p:spTree>
    <p:extLst>
      <p:ext uri="{BB962C8B-B14F-4D97-AF65-F5344CB8AC3E}">
        <p14:creationId xmlns:p14="http://schemas.microsoft.com/office/powerpoint/2010/main" val="3083778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1">
            <a:extLst>
              <a:ext uri="{FF2B5EF4-FFF2-40B4-BE49-F238E27FC236}">
                <a16:creationId xmlns:a16="http://schemas.microsoft.com/office/drawing/2014/main" id="{1DD43E26-07E7-4F1C-8BD3-3642D56643AA}"/>
              </a:ext>
            </a:extLst>
          </p:cNvPr>
          <p:cNvSpPr>
            <a:spLocks noGrp="1"/>
          </p:cNvSpPr>
          <p:nvPr>
            <p:ph type="body" idx="4294967295"/>
          </p:nvPr>
        </p:nvSpPr>
        <p:spPr>
          <a:xfrm>
            <a:off x="357447" y="1002498"/>
            <a:ext cx="5583375" cy="823912"/>
          </a:xfrm>
        </p:spPr>
        <p:txBody>
          <a:bodyPr/>
          <a:lstStyle/>
          <a:p>
            <a:r>
              <a:rPr lang="en-US" sz="2800" dirty="0">
                <a:solidFill>
                  <a:srgbClr val="002060"/>
                </a:solidFill>
              </a:rPr>
              <a:t>DALLE CITTA</a:t>
            </a:r>
            <a:r>
              <a:rPr lang="en-US" dirty="0">
                <a:solidFill>
                  <a:srgbClr val="002060"/>
                </a:solidFill>
              </a:rPr>
              <a:t>’</a:t>
            </a:r>
          </a:p>
        </p:txBody>
      </p:sp>
      <p:sp>
        <p:nvSpPr>
          <p:cNvPr id="10" name="Title 1">
            <a:extLst>
              <a:ext uri="{FF2B5EF4-FFF2-40B4-BE49-F238E27FC236}">
                <a16:creationId xmlns:a16="http://schemas.microsoft.com/office/drawing/2014/main" id="{D14A314C-5CB6-4CE5-8F82-D699DE2E84B9}"/>
              </a:ext>
            </a:extLst>
          </p:cNvPr>
          <p:cNvSpPr>
            <a:spLocks noGrp="1"/>
          </p:cNvSpPr>
          <p:nvPr>
            <p:ph type="title"/>
          </p:nvPr>
        </p:nvSpPr>
        <p:spPr>
          <a:xfrm>
            <a:off x="357447" y="365125"/>
            <a:ext cx="11513128" cy="549275"/>
          </a:xfrm>
        </p:spPr>
        <p:txBody>
          <a:bodyPr anchor="ctr">
            <a:normAutofit/>
          </a:bodyPr>
          <a:lstStyle/>
          <a:p>
            <a:r>
              <a:rPr lang="en-US" sz="3300" dirty="0">
                <a:solidFill>
                  <a:srgbClr val="002060"/>
                </a:solidFill>
              </a:rPr>
              <a:t>Da dove </a:t>
            </a:r>
            <a:r>
              <a:rPr lang="en-US" sz="3300" dirty="0" err="1">
                <a:solidFill>
                  <a:srgbClr val="002060"/>
                </a:solidFill>
              </a:rPr>
              <a:t>viene</a:t>
            </a:r>
            <a:r>
              <a:rPr lang="en-US" sz="3300" dirty="0">
                <a:solidFill>
                  <a:srgbClr val="002060"/>
                </a:solidFill>
              </a:rPr>
              <a:t> </a:t>
            </a:r>
            <a:r>
              <a:rPr lang="en-US" sz="3300" dirty="0" err="1">
                <a:solidFill>
                  <a:srgbClr val="002060"/>
                </a:solidFill>
              </a:rPr>
              <a:t>l’inquinamento</a:t>
            </a:r>
            <a:r>
              <a:rPr lang="en-US" sz="3300" dirty="0">
                <a:solidFill>
                  <a:srgbClr val="002060"/>
                </a:solidFill>
              </a:rPr>
              <a:t>?</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4" name="Slide Number Placeholder 5">
            <a:extLst>
              <a:ext uri="{FF2B5EF4-FFF2-40B4-BE49-F238E27FC236}">
                <a16:creationId xmlns:a16="http://schemas.microsoft.com/office/drawing/2014/main" id="{E022ADC6-9EEB-4915-B12A-A719180E7D9E}"/>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23</a:t>
            </a:fld>
            <a:endParaRPr lang="it-IT"/>
          </a:p>
        </p:txBody>
      </p:sp>
      <p:sp>
        <p:nvSpPr>
          <p:cNvPr id="19" name="Text Placeholder 1">
            <a:extLst>
              <a:ext uri="{FF2B5EF4-FFF2-40B4-BE49-F238E27FC236}">
                <a16:creationId xmlns:a16="http://schemas.microsoft.com/office/drawing/2014/main" id="{2F3F6622-B4BA-4685-8694-3B8ECFD47B9F}"/>
              </a:ext>
            </a:extLst>
          </p:cNvPr>
          <p:cNvSpPr>
            <a:spLocks noGrp="1"/>
          </p:cNvSpPr>
          <p:nvPr>
            <p:ph sz="half" idx="4294967295"/>
          </p:nvPr>
        </p:nvSpPr>
        <p:spPr>
          <a:xfrm>
            <a:off x="342456" y="1704646"/>
            <a:ext cx="5583383" cy="4093926"/>
          </a:xfrm>
        </p:spPr>
        <p:txBody>
          <a:bodyPr>
            <a:normAutofit/>
          </a:bodyPr>
          <a:lstStyle/>
          <a:p>
            <a:r>
              <a:rPr lang="en-US" dirty="0">
                <a:solidFill>
                  <a:srgbClr val="002060"/>
                </a:solidFill>
              </a:rPr>
              <a:t>INQUINAMENTO DI ORIGINE CIVILE:</a:t>
            </a:r>
          </a:p>
          <a:p>
            <a:pPr marL="0" indent="0">
              <a:buNone/>
            </a:pPr>
            <a:endParaRPr lang="en-US" sz="2000" dirty="0">
              <a:solidFill>
                <a:srgbClr val="002060"/>
              </a:solidFill>
            </a:endParaRPr>
          </a:p>
          <a:p>
            <a:r>
              <a:rPr lang="en-US" dirty="0" err="1">
                <a:solidFill>
                  <a:srgbClr val="002060"/>
                </a:solidFill>
              </a:rPr>
              <a:t>Scarichi</a:t>
            </a:r>
            <a:r>
              <a:rPr lang="en-US" dirty="0">
                <a:solidFill>
                  <a:srgbClr val="002060"/>
                </a:solidFill>
              </a:rPr>
              <a:t> </a:t>
            </a:r>
            <a:r>
              <a:rPr lang="en-US" dirty="0" err="1">
                <a:solidFill>
                  <a:srgbClr val="002060"/>
                </a:solidFill>
              </a:rPr>
              <a:t>domestici</a:t>
            </a:r>
            <a:endParaRPr lang="en-US" dirty="0">
              <a:solidFill>
                <a:srgbClr val="002060"/>
              </a:solidFill>
            </a:endParaRPr>
          </a:p>
          <a:p>
            <a:r>
              <a:rPr lang="en-US" dirty="0" err="1">
                <a:solidFill>
                  <a:srgbClr val="002060"/>
                </a:solidFill>
              </a:rPr>
              <a:t>Acque</a:t>
            </a:r>
            <a:r>
              <a:rPr lang="en-US" dirty="0">
                <a:solidFill>
                  <a:srgbClr val="002060"/>
                </a:solidFill>
              </a:rPr>
              <a:t> </a:t>
            </a:r>
            <a:r>
              <a:rPr lang="en-US" dirty="0" err="1">
                <a:solidFill>
                  <a:srgbClr val="002060"/>
                </a:solidFill>
              </a:rPr>
              <a:t>piovane</a:t>
            </a:r>
            <a:r>
              <a:rPr lang="en-US" dirty="0">
                <a:solidFill>
                  <a:srgbClr val="002060"/>
                </a:solidFill>
              </a:rPr>
              <a:t> di </a:t>
            </a:r>
            <a:r>
              <a:rPr lang="en-US" dirty="0" err="1">
                <a:solidFill>
                  <a:srgbClr val="002060"/>
                </a:solidFill>
              </a:rPr>
              <a:t>dilavamento</a:t>
            </a:r>
            <a:endParaRPr lang="en-US" dirty="0">
              <a:solidFill>
                <a:srgbClr val="002060"/>
              </a:solidFill>
            </a:endParaRPr>
          </a:p>
          <a:p>
            <a:r>
              <a:rPr lang="en-US" dirty="0" err="1">
                <a:solidFill>
                  <a:srgbClr val="002060"/>
                </a:solidFill>
              </a:rPr>
              <a:t>Acque</a:t>
            </a:r>
            <a:r>
              <a:rPr lang="en-US" dirty="0">
                <a:solidFill>
                  <a:srgbClr val="002060"/>
                </a:solidFill>
              </a:rPr>
              <a:t> </a:t>
            </a:r>
            <a:r>
              <a:rPr lang="en-US" dirty="0" err="1">
                <a:solidFill>
                  <a:srgbClr val="002060"/>
                </a:solidFill>
              </a:rPr>
              <a:t>industriali</a:t>
            </a:r>
            <a:r>
              <a:rPr lang="en-US" dirty="0">
                <a:solidFill>
                  <a:srgbClr val="002060"/>
                </a:solidFill>
              </a:rPr>
              <a:t> </a:t>
            </a:r>
            <a:r>
              <a:rPr lang="en-US" dirty="0" err="1">
                <a:solidFill>
                  <a:srgbClr val="002060"/>
                </a:solidFill>
              </a:rPr>
              <a:t>recapitate</a:t>
            </a:r>
            <a:r>
              <a:rPr lang="en-US" dirty="0">
                <a:solidFill>
                  <a:srgbClr val="002060"/>
                </a:solidFill>
              </a:rPr>
              <a:t> in </a:t>
            </a:r>
            <a:r>
              <a:rPr lang="en-US" dirty="0" err="1">
                <a:solidFill>
                  <a:srgbClr val="002060"/>
                </a:solidFill>
              </a:rPr>
              <a:t>fognatura</a:t>
            </a:r>
            <a:endParaRPr lang="en-US" dirty="0">
              <a:solidFill>
                <a:srgbClr val="002060"/>
              </a:solidFill>
            </a:endParaRPr>
          </a:p>
          <a:p>
            <a:r>
              <a:rPr lang="en-US" dirty="0" err="1">
                <a:solidFill>
                  <a:srgbClr val="002060"/>
                </a:solidFill>
              </a:rPr>
              <a:t>Impianti</a:t>
            </a:r>
            <a:r>
              <a:rPr lang="en-US" dirty="0">
                <a:solidFill>
                  <a:srgbClr val="002060"/>
                </a:solidFill>
              </a:rPr>
              <a:t> di </a:t>
            </a:r>
            <a:r>
              <a:rPr lang="en-US" dirty="0" err="1">
                <a:solidFill>
                  <a:srgbClr val="002060"/>
                </a:solidFill>
              </a:rPr>
              <a:t>depurazione</a:t>
            </a:r>
            <a:r>
              <a:rPr lang="en-US" dirty="0">
                <a:solidFill>
                  <a:srgbClr val="002060"/>
                </a:solidFill>
              </a:rPr>
              <a:t> </a:t>
            </a:r>
            <a:r>
              <a:rPr lang="en-US" dirty="0" err="1">
                <a:solidFill>
                  <a:srgbClr val="002060"/>
                </a:solidFill>
              </a:rPr>
              <a:t>inefficienti</a:t>
            </a:r>
            <a:endParaRPr lang="en-US" dirty="0">
              <a:solidFill>
                <a:srgbClr val="002060"/>
              </a:solidFill>
            </a:endParaRPr>
          </a:p>
        </p:txBody>
      </p:sp>
      <p:pic>
        <p:nvPicPr>
          <p:cNvPr id="22" name="Picture 3" descr="D:\Lettere e documenti\untitled24.png">
            <a:extLst>
              <a:ext uri="{FF2B5EF4-FFF2-40B4-BE49-F238E27FC236}">
                <a16:creationId xmlns:a16="http://schemas.microsoft.com/office/drawing/2014/main" id="{ABB98ACC-9E74-4EE2-A19C-5E1C4576B3F8}"/>
              </a:ext>
            </a:extLst>
          </p:cNvPr>
          <p:cNvPicPr>
            <a:picLocks noGrp="1" noChangeAspect="1" noChangeArrowheads="1"/>
          </p:cNvPicPr>
          <p:nvPr>
            <p:ph sz="half" idx="4294967295"/>
          </p:nvPr>
        </p:nvPicPr>
        <p:blipFill>
          <a:blip r:embed="rId2"/>
          <a:srcRect/>
          <a:stretch>
            <a:fillRect/>
          </a:stretch>
        </p:blipFill>
        <p:spPr bwMode="auto">
          <a:xfrm>
            <a:off x="9258133" y="1334664"/>
            <a:ext cx="2505075" cy="1828800"/>
          </a:xfrm>
          <a:prstGeom prst="rect">
            <a:avLst/>
          </a:prstGeom>
          <a:noFill/>
          <a:ln w="9525">
            <a:solidFill>
              <a:schemeClr val="tx1"/>
            </a:solidFill>
            <a:miter lim="800000"/>
            <a:headEnd/>
            <a:tailEnd/>
          </a:ln>
        </p:spPr>
      </p:pic>
      <p:pic>
        <p:nvPicPr>
          <p:cNvPr id="25" name="Immagine 24">
            <a:extLst>
              <a:ext uri="{FF2B5EF4-FFF2-40B4-BE49-F238E27FC236}">
                <a16:creationId xmlns:a16="http://schemas.microsoft.com/office/drawing/2014/main" id="{9C0AEAB7-1D3A-4FA1-AD2E-B540B832B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070" y="3617589"/>
            <a:ext cx="2789363" cy="1963711"/>
          </a:xfrm>
          <a:prstGeom prst="rect">
            <a:avLst/>
          </a:prstGeom>
          <a:ln>
            <a:solidFill>
              <a:schemeClr val="tx1"/>
            </a:solidFill>
          </a:ln>
        </p:spPr>
      </p:pic>
      <p:pic>
        <p:nvPicPr>
          <p:cNvPr id="9" name="Immagine 8" descr="Immagine che contiene buco&#10;&#10;Descrizione generata automaticamente">
            <a:extLst>
              <a:ext uri="{FF2B5EF4-FFF2-40B4-BE49-F238E27FC236}">
                <a16:creationId xmlns:a16="http://schemas.microsoft.com/office/drawing/2014/main" id="{A375A8CC-B931-4B5D-86F9-7C8C8C861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867" y="1329004"/>
            <a:ext cx="2842636" cy="1834326"/>
          </a:xfrm>
          <a:prstGeom prst="rect">
            <a:avLst/>
          </a:prstGeom>
        </p:spPr>
      </p:pic>
      <p:pic>
        <p:nvPicPr>
          <p:cNvPr id="12" name="Immagine 11" descr="Immagine che contiene esterni, natura, burrone, solco&#10;&#10;Descrizione generata automaticamente">
            <a:extLst>
              <a:ext uri="{FF2B5EF4-FFF2-40B4-BE49-F238E27FC236}">
                <a16:creationId xmlns:a16="http://schemas.microsoft.com/office/drawing/2014/main" id="{02C86FDC-6757-4D4C-9F59-97EE7BFA8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854" y="3624905"/>
            <a:ext cx="2557850" cy="1972706"/>
          </a:xfrm>
          <a:prstGeom prst="rect">
            <a:avLst/>
          </a:prstGeom>
        </p:spPr>
      </p:pic>
    </p:spTree>
    <p:extLst>
      <p:ext uri="{BB962C8B-B14F-4D97-AF65-F5344CB8AC3E}">
        <p14:creationId xmlns:p14="http://schemas.microsoft.com/office/powerpoint/2010/main" val="2460768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1">
            <a:extLst>
              <a:ext uri="{FF2B5EF4-FFF2-40B4-BE49-F238E27FC236}">
                <a16:creationId xmlns:a16="http://schemas.microsoft.com/office/drawing/2014/main" id="{1DD43E26-07E7-4F1C-8BD3-3642D56643AA}"/>
              </a:ext>
            </a:extLst>
          </p:cNvPr>
          <p:cNvSpPr>
            <a:spLocks noGrp="1"/>
          </p:cNvSpPr>
          <p:nvPr>
            <p:ph type="body" idx="4294967295"/>
          </p:nvPr>
        </p:nvSpPr>
        <p:spPr>
          <a:xfrm>
            <a:off x="209166" y="1027211"/>
            <a:ext cx="5583375" cy="823912"/>
          </a:xfrm>
        </p:spPr>
        <p:txBody>
          <a:bodyPr/>
          <a:lstStyle/>
          <a:p>
            <a:r>
              <a:rPr lang="en-US" sz="2800" dirty="0">
                <a:solidFill>
                  <a:srgbClr val="002060"/>
                </a:solidFill>
              </a:rPr>
              <a:t>DALLE INDUSTRIE</a:t>
            </a:r>
            <a:endParaRPr lang="en-US" dirty="0">
              <a:solidFill>
                <a:srgbClr val="002060"/>
              </a:solidFill>
            </a:endParaRPr>
          </a:p>
        </p:txBody>
      </p:sp>
      <p:sp>
        <p:nvSpPr>
          <p:cNvPr id="10" name="Title 1">
            <a:extLst>
              <a:ext uri="{FF2B5EF4-FFF2-40B4-BE49-F238E27FC236}">
                <a16:creationId xmlns:a16="http://schemas.microsoft.com/office/drawing/2014/main" id="{D14A314C-5CB6-4CE5-8F82-D699DE2E84B9}"/>
              </a:ext>
            </a:extLst>
          </p:cNvPr>
          <p:cNvSpPr>
            <a:spLocks noGrp="1"/>
          </p:cNvSpPr>
          <p:nvPr>
            <p:ph type="title"/>
          </p:nvPr>
        </p:nvSpPr>
        <p:spPr>
          <a:xfrm>
            <a:off x="357447" y="365125"/>
            <a:ext cx="11513128" cy="549275"/>
          </a:xfrm>
        </p:spPr>
        <p:txBody>
          <a:bodyPr anchor="ctr">
            <a:normAutofit/>
          </a:bodyPr>
          <a:lstStyle/>
          <a:p>
            <a:r>
              <a:rPr lang="en-US" sz="3300" dirty="0">
                <a:solidFill>
                  <a:srgbClr val="002060"/>
                </a:solidFill>
              </a:rPr>
              <a:t>Da dove </a:t>
            </a:r>
            <a:r>
              <a:rPr lang="en-US" sz="3300" dirty="0" err="1">
                <a:solidFill>
                  <a:srgbClr val="002060"/>
                </a:solidFill>
              </a:rPr>
              <a:t>viene</a:t>
            </a:r>
            <a:r>
              <a:rPr lang="en-US" sz="3300" dirty="0">
                <a:solidFill>
                  <a:srgbClr val="002060"/>
                </a:solidFill>
              </a:rPr>
              <a:t> </a:t>
            </a:r>
            <a:r>
              <a:rPr lang="en-US" sz="3300" dirty="0" err="1">
                <a:solidFill>
                  <a:srgbClr val="002060"/>
                </a:solidFill>
              </a:rPr>
              <a:t>l’inquinamento</a:t>
            </a:r>
            <a:r>
              <a:rPr lang="en-US" sz="3300" dirty="0">
                <a:solidFill>
                  <a:srgbClr val="002060"/>
                </a:solidFill>
              </a:rPr>
              <a:t>?</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endParaRPr lang="it-IT" dirty="0"/>
          </a:p>
        </p:txBody>
      </p:sp>
      <p:sp>
        <p:nvSpPr>
          <p:cNvPr id="14" name="Slide Number Placeholder 5">
            <a:extLst>
              <a:ext uri="{FF2B5EF4-FFF2-40B4-BE49-F238E27FC236}">
                <a16:creationId xmlns:a16="http://schemas.microsoft.com/office/drawing/2014/main" id="{E022ADC6-9EEB-4915-B12A-A719180E7D9E}"/>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24</a:t>
            </a:fld>
            <a:endParaRPr lang="it-IT"/>
          </a:p>
        </p:txBody>
      </p:sp>
      <p:sp>
        <p:nvSpPr>
          <p:cNvPr id="19" name="Text Placeholder 1">
            <a:extLst>
              <a:ext uri="{FF2B5EF4-FFF2-40B4-BE49-F238E27FC236}">
                <a16:creationId xmlns:a16="http://schemas.microsoft.com/office/drawing/2014/main" id="{2F3F6622-B4BA-4685-8694-3B8ECFD47B9F}"/>
              </a:ext>
            </a:extLst>
          </p:cNvPr>
          <p:cNvSpPr>
            <a:spLocks noGrp="1"/>
          </p:cNvSpPr>
          <p:nvPr>
            <p:ph sz="half" idx="4294967295"/>
          </p:nvPr>
        </p:nvSpPr>
        <p:spPr>
          <a:xfrm>
            <a:off x="209166" y="1603176"/>
            <a:ext cx="5730764" cy="1940011"/>
          </a:xfrm>
        </p:spPr>
        <p:txBody>
          <a:bodyPr>
            <a:normAutofit/>
          </a:bodyPr>
          <a:lstStyle/>
          <a:p>
            <a:r>
              <a:rPr lang="en-US" sz="2400" dirty="0">
                <a:solidFill>
                  <a:srgbClr val="002060"/>
                </a:solidFill>
              </a:rPr>
              <a:t>INQUINAMENTO INDUSTRIALE:</a:t>
            </a:r>
          </a:p>
          <a:p>
            <a:pPr marL="268288" indent="0">
              <a:buNone/>
            </a:pPr>
            <a:r>
              <a:rPr lang="en-US" sz="2400" dirty="0">
                <a:solidFill>
                  <a:srgbClr val="002060"/>
                </a:solidFill>
              </a:rPr>
              <a:t>Le </a:t>
            </a:r>
            <a:r>
              <a:rPr lang="en-US" sz="2400" dirty="0" err="1">
                <a:solidFill>
                  <a:srgbClr val="002060"/>
                </a:solidFill>
              </a:rPr>
              <a:t>industrie</a:t>
            </a:r>
            <a:r>
              <a:rPr lang="en-US" sz="2400" dirty="0">
                <a:solidFill>
                  <a:srgbClr val="002060"/>
                </a:solidFill>
              </a:rPr>
              <a:t> </a:t>
            </a:r>
            <a:r>
              <a:rPr lang="en-US" sz="2400" dirty="0" err="1">
                <a:solidFill>
                  <a:srgbClr val="002060"/>
                </a:solidFill>
              </a:rPr>
              <a:t>che</a:t>
            </a:r>
            <a:r>
              <a:rPr lang="en-US" sz="2400" dirty="0">
                <a:solidFill>
                  <a:srgbClr val="002060"/>
                </a:solidFill>
              </a:rPr>
              <a:t> non </a:t>
            </a:r>
            <a:r>
              <a:rPr lang="en-US" sz="2400" dirty="0" err="1">
                <a:solidFill>
                  <a:srgbClr val="002060"/>
                </a:solidFill>
              </a:rPr>
              <a:t>lavorano</a:t>
            </a:r>
            <a:r>
              <a:rPr lang="en-US" sz="2400" dirty="0">
                <a:solidFill>
                  <a:srgbClr val="002060"/>
                </a:solidFill>
              </a:rPr>
              <a:t> </a:t>
            </a:r>
            <a:r>
              <a:rPr lang="en-US" sz="2400" dirty="0" err="1">
                <a:solidFill>
                  <a:srgbClr val="002060"/>
                </a:solidFill>
              </a:rPr>
              <a:t>correttamente</a:t>
            </a:r>
            <a:r>
              <a:rPr lang="en-US" sz="2400" dirty="0">
                <a:solidFill>
                  <a:srgbClr val="002060"/>
                </a:solidFill>
              </a:rPr>
              <a:t> </a:t>
            </a:r>
            <a:r>
              <a:rPr lang="en-US" sz="2400" dirty="0" err="1">
                <a:solidFill>
                  <a:srgbClr val="002060"/>
                </a:solidFill>
              </a:rPr>
              <a:t>scaricano</a:t>
            </a:r>
            <a:r>
              <a:rPr lang="en-US" sz="2400" dirty="0">
                <a:solidFill>
                  <a:srgbClr val="002060"/>
                </a:solidFill>
              </a:rPr>
              <a:t> </a:t>
            </a:r>
            <a:r>
              <a:rPr lang="en-US" sz="2400" dirty="0" err="1">
                <a:solidFill>
                  <a:srgbClr val="002060"/>
                </a:solidFill>
              </a:rPr>
              <a:t>nei</a:t>
            </a:r>
            <a:r>
              <a:rPr lang="en-US" sz="2400" dirty="0">
                <a:solidFill>
                  <a:srgbClr val="002060"/>
                </a:solidFill>
              </a:rPr>
              <a:t> </a:t>
            </a:r>
            <a:r>
              <a:rPr lang="en-US" sz="2400" dirty="0" err="1">
                <a:solidFill>
                  <a:srgbClr val="002060"/>
                </a:solidFill>
              </a:rPr>
              <a:t>fiumi</a:t>
            </a:r>
            <a:r>
              <a:rPr lang="en-US" sz="2400" dirty="0">
                <a:solidFill>
                  <a:srgbClr val="002060"/>
                </a:solidFill>
              </a:rPr>
              <a:t>, </a:t>
            </a:r>
            <a:r>
              <a:rPr lang="en-US" sz="2400" dirty="0" err="1">
                <a:solidFill>
                  <a:srgbClr val="002060"/>
                </a:solidFill>
              </a:rPr>
              <a:t>nei</a:t>
            </a:r>
            <a:r>
              <a:rPr lang="en-US" sz="2400" dirty="0">
                <a:solidFill>
                  <a:srgbClr val="002060"/>
                </a:solidFill>
              </a:rPr>
              <a:t> </a:t>
            </a:r>
            <a:r>
              <a:rPr lang="en-US" sz="2400" dirty="0" err="1">
                <a:solidFill>
                  <a:srgbClr val="002060"/>
                </a:solidFill>
              </a:rPr>
              <a:t>laghi</a:t>
            </a:r>
            <a:r>
              <a:rPr lang="en-US" sz="2400" dirty="0">
                <a:solidFill>
                  <a:srgbClr val="002060"/>
                </a:solidFill>
              </a:rPr>
              <a:t> e </a:t>
            </a:r>
            <a:r>
              <a:rPr lang="en-US" sz="2400" dirty="0" err="1">
                <a:solidFill>
                  <a:srgbClr val="002060"/>
                </a:solidFill>
              </a:rPr>
              <a:t>sul</a:t>
            </a:r>
            <a:r>
              <a:rPr lang="en-US" sz="2400" dirty="0">
                <a:solidFill>
                  <a:srgbClr val="002060"/>
                </a:solidFill>
              </a:rPr>
              <a:t> </a:t>
            </a:r>
            <a:r>
              <a:rPr lang="en-US" sz="2400" dirty="0" err="1">
                <a:solidFill>
                  <a:srgbClr val="002060"/>
                </a:solidFill>
              </a:rPr>
              <a:t>terreno</a:t>
            </a:r>
            <a:r>
              <a:rPr lang="en-US" sz="2400" dirty="0">
                <a:solidFill>
                  <a:srgbClr val="002060"/>
                </a:solidFill>
              </a:rPr>
              <a:t> </a:t>
            </a:r>
            <a:r>
              <a:rPr lang="en-US" sz="2400" dirty="0" err="1">
                <a:solidFill>
                  <a:srgbClr val="002060"/>
                </a:solidFill>
              </a:rPr>
              <a:t>sostanze</a:t>
            </a:r>
            <a:r>
              <a:rPr lang="en-US" sz="2400" dirty="0">
                <a:solidFill>
                  <a:srgbClr val="002060"/>
                </a:solidFill>
              </a:rPr>
              <a:t> di varia natura (e di </a:t>
            </a:r>
            <a:r>
              <a:rPr lang="en-US" sz="2400" dirty="0" err="1">
                <a:solidFill>
                  <a:srgbClr val="002060"/>
                </a:solidFill>
              </a:rPr>
              <a:t>vari</a:t>
            </a:r>
            <a:r>
              <a:rPr lang="en-US" sz="2400" dirty="0">
                <a:solidFill>
                  <a:srgbClr val="002060"/>
                </a:solidFill>
              </a:rPr>
              <a:t> </a:t>
            </a:r>
            <a:r>
              <a:rPr lang="en-US" sz="2400" dirty="0" err="1">
                <a:solidFill>
                  <a:srgbClr val="002060"/>
                </a:solidFill>
              </a:rPr>
              <a:t>colori</a:t>
            </a:r>
            <a:r>
              <a:rPr lang="en-US" sz="2400" dirty="0">
                <a:solidFill>
                  <a:srgbClr val="002060"/>
                </a:solidFill>
              </a:rPr>
              <a:t>)</a:t>
            </a:r>
          </a:p>
        </p:txBody>
      </p:sp>
      <p:pic>
        <p:nvPicPr>
          <p:cNvPr id="15" name="Picture 2" descr="D:\Lettere e documenti\imagesR1GOBAVU.jpg">
            <a:extLst>
              <a:ext uri="{FF2B5EF4-FFF2-40B4-BE49-F238E27FC236}">
                <a16:creationId xmlns:a16="http://schemas.microsoft.com/office/drawing/2014/main" id="{2EBA7DC4-8F9B-4703-B956-ACA751C784B0}"/>
              </a:ext>
            </a:extLst>
          </p:cNvPr>
          <p:cNvPicPr>
            <a:picLocks noChangeAspect="1" noChangeArrowheads="1"/>
          </p:cNvPicPr>
          <p:nvPr/>
        </p:nvPicPr>
        <p:blipFill>
          <a:blip r:embed="rId2"/>
          <a:srcRect/>
          <a:stretch>
            <a:fillRect/>
          </a:stretch>
        </p:blipFill>
        <p:spPr bwMode="auto">
          <a:xfrm>
            <a:off x="9143999" y="1334530"/>
            <a:ext cx="2769127" cy="2001794"/>
          </a:xfrm>
          <a:prstGeom prst="rect">
            <a:avLst/>
          </a:prstGeom>
          <a:noFill/>
          <a:ln w="12700">
            <a:solidFill>
              <a:schemeClr val="tx1"/>
            </a:solidFill>
            <a:miter lim="800000"/>
            <a:headEnd/>
            <a:tailEnd/>
          </a:ln>
        </p:spPr>
      </p:pic>
      <p:pic>
        <p:nvPicPr>
          <p:cNvPr id="16" name="Picture 13" descr="iwp">
            <a:extLst>
              <a:ext uri="{FF2B5EF4-FFF2-40B4-BE49-F238E27FC236}">
                <a16:creationId xmlns:a16="http://schemas.microsoft.com/office/drawing/2014/main" id="{BAB4157E-EB44-495B-B575-538D3436D694}"/>
              </a:ext>
            </a:extLst>
          </p:cNvPr>
          <p:cNvPicPr>
            <a:picLocks noChangeAspect="1" noChangeArrowheads="1"/>
          </p:cNvPicPr>
          <p:nvPr/>
        </p:nvPicPr>
        <p:blipFill>
          <a:blip r:embed="rId3"/>
          <a:srcRect/>
          <a:stretch>
            <a:fillRect/>
          </a:stretch>
        </p:blipFill>
        <p:spPr bwMode="auto">
          <a:xfrm>
            <a:off x="6400801" y="1322173"/>
            <a:ext cx="2570204" cy="2029652"/>
          </a:xfrm>
          <a:prstGeom prst="rect">
            <a:avLst/>
          </a:prstGeom>
          <a:noFill/>
          <a:ln w="12700">
            <a:solidFill>
              <a:schemeClr val="tx1"/>
            </a:solidFill>
            <a:miter lim="800000"/>
            <a:headEnd/>
            <a:tailEnd/>
          </a:ln>
        </p:spPr>
      </p:pic>
      <p:pic>
        <p:nvPicPr>
          <p:cNvPr id="17" name="Picture 14" descr="iwp2">
            <a:extLst>
              <a:ext uri="{FF2B5EF4-FFF2-40B4-BE49-F238E27FC236}">
                <a16:creationId xmlns:a16="http://schemas.microsoft.com/office/drawing/2014/main" id="{1F99F30B-F040-481A-912B-B16A6E76884B}"/>
              </a:ext>
            </a:extLst>
          </p:cNvPr>
          <p:cNvPicPr>
            <a:picLocks noChangeAspect="1" noChangeArrowheads="1"/>
          </p:cNvPicPr>
          <p:nvPr/>
        </p:nvPicPr>
        <p:blipFill>
          <a:blip r:embed="rId4"/>
          <a:srcRect/>
          <a:stretch>
            <a:fillRect/>
          </a:stretch>
        </p:blipFill>
        <p:spPr bwMode="auto">
          <a:xfrm>
            <a:off x="6350000" y="3644594"/>
            <a:ext cx="2616199" cy="2019880"/>
          </a:xfrm>
          <a:prstGeom prst="rect">
            <a:avLst/>
          </a:prstGeom>
          <a:noFill/>
          <a:ln w="12700">
            <a:solidFill>
              <a:schemeClr val="tx1"/>
            </a:solidFill>
            <a:miter lim="800000"/>
            <a:headEnd/>
            <a:tailEnd/>
          </a:ln>
        </p:spPr>
      </p:pic>
      <p:pic>
        <p:nvPicPr>
          <p:cNvPr id="18" name="Picture 2">
            <a:extLst>
              <a:ext uri="{FF2B5EF4-FFF2-40B4-BE49-F238E27FC236}">
                <a16:creationId xmlns:a16="http://schemas.microsoft.com/office/drawing/2014/main" id="{CFC9D506-C113-402F-AD75-7CB0F8428073}"/>
              </a:ext>
            </a:extLst>
          </p:cNvPr>
          <p:cNvPicPr>
            <a:picLocks noChangeAspect="1" noChangeArrowheads="1"/>
          </p:cNvPicPr>
          <p:nvPr/>
        </p:nvPicPr>
        <p:blipFill>
          <a:blip r:embed="rId5"/>
          <a:srcRect/>
          <a:stretch>
            <a:fillRect/>
          </a:stretch>
        </p:blipFill>
        <p:spPr bwMode="auto">
          <a:xfrm>
            <a:off x="9113402" y="3645244"/>
            <a:ext cx="2810868" cy="1989438"/>
          </a:xfrm>
          <a:prstGeom prst="rect">
            <a:avLst/>
          </a:prstGeom>
          <a:noFill/>
          <a:ln w="12700">
            <a:solidFill>
              <a:schemeClr val="tx1"/>
            </a:solidFill>
            <a:miter lim="800000"/>
            <a:headEnd/>
            <a:tailEnd/>
          </a:ln>
        </p:spPr>
      </p:pic>
      <p:pic>
        <p:nvPicPr>
          <p:cNvPr id="20" name="Picture 4">
            <a:extLst>
              <a:ext uri="{FF2B5EF4-FFF2-40B4-BE49-F238E27FC236}">
                <a16:creationId xmlns:a16="http://schemas.microsoft.com/office/drawing/2014/main" id="{630ACB2D-BF9F-42DA-AE15-6EC1FA1955D6}"/>
              </a:ext>
            </a:extLst>
          </p:cNvPr>
          <p:cNvPicPr>
            <a:picLocks noChangeAspect="1" noChangeArrowheads="1"/>
          </p:cNvPicPr>
          <p:nvPr/>
        </p:nvPicPr>
        <p:blipFill>
          <a:blip r:embed="rId6"/>
          <a:srcRect/>
          <a:stretch>
            <a:fillRect/>
          </a:stretch>
        </p:blipFill>
        <p:spPr bwMode="auto">
          <a:xfrm>
            <a:off x="3285795" y="3651449"/>
            <a:ext cx="2894013" cy="2016125"/>
          </a:xfrm>
          <a:prstGeom prst="rect">
            <a:avLst/>
          </a:prstGeom>
          <a:noFill/>
          <a:ln w="9525">
            <a:solidFill>
              <a:schemeClr val="tx1"/>
            </a:solidFill>
            <a:miter lim="800000"/>
            <a:headEnd/>
            <a:tailEnd/>
          </a:ln>
        </p:spPr>
      </p:pic>
      <p:pic>
        <p:nvPicPr>
          <p:cNvPr id="3" name="Immagine 2" descr="Immagine che contiene materiale da costruzione&#10;&#10;Descrizione generata automaticamente">
            <a:extLst>
              <a:ext uri="{FF2B5EF4-FFF2-40B4-BE49-F238E27FC236}">
                <a16:creationId xmlns:a16="http://schemas.microsoft.com/office/drawing/2014/main" id="{079EA647-A458-4396-99C0-B72195DE2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962" y="3632201"/>
            <a:ext cx="2985238" cy="2032922"/>
          </a:xfrm>
          <a:prstGeom prst="rect">
            <a:avLst/>
          </a:prstGeom>
          <a:ln w="12700">
            <a:solidFill>
              <a:schemeClr val="tx1"/>
            </a:solidFill>
          </a:ln>
        </p:spPr>
      </p:pic>
    </p:spTree>
    <p:extLst>
      <p:ext uri="{BB962C8B-B14F-4D97-AF65-F5344CB8AC3E}">
        <p14:creationId xmlns:p14="http://schemas.microsoft.com/office/powerpoint/2010/main" val="65686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6C83D-0740-42E2-AA47-AC65E73576D1}"/>
              </a:ext>
            </a:extLst>
          </p:cNvPr>
          <p:cNvSpPr>
            <a:spLocks noGrp="1"/>
          </p:cNvSpPr>
          <p:nvPr>
            <p:ph type="title"/>
          </p:nvPr>
        </p:nvSpPr>
        <p:spPr>
          <a:xfrm>
            <a:off x="0" y="111210"/>
            <a:ext cx="6413157" cy="736179"/>
          </a:xfrm>
        </p:spPr>
        <p:txBody>
          <a:bodyPr anchor="b">
            <a:normAutofit/>
          </a:bodyPr>
          <a:lstStyle/>
          <a:p>
            <a:r>
              <a:rPr lang="en-US" dirty="0" err="1">
                <a:solidFill>
                  <a:srgbClr val="002060"/>
                </a:solidFill>
              </a:rPr>
              <a:t>Inquinamento</a:t>
            </a:r>
            <a:r>
              <a:rPr lang="en-US" dirty="0">
                <a:solidFill>
                  <a:srgbClr val="002060"/>
                </a:solidFill>
              </a:rPr>
              <a:t> da </a:t>
            </a:r>
            <a:r>
              <a:rPr lang="en-US" dirty="0" err="1">
                <a:solidFill>
                  <a:srgbClr val="002060"/>
                </a:solidFill>
              </a:rPr>
              <a:t>materiali</a:t>
            </a:r>
            <a:r>
              <a:rPr lang="en-US" dirty="0">
                <a:solidFill>
                  <a:srgbClr val="002060"/>
                </a:solidFill>
              </a:rPr>
              <a:t> </a:t>
            </a:r>
            <a:r>
              <a:rPr lang="en-US" dirty="0" err="1">
                <a:solidFill>
                  <a:srgbClr val="002060"/>
                </a:solidFill>
              </a:rPr>
              <a:t>plastici</a:t>
            </a:r>
            <a:endParaRPr lang="it-IT" dirty="0">
              <a:solidFill>
                <a:srgbClr val="002060"/>
              </a:solidFill>
            </a:endParaRPr>
          </a:p>
        </p:txBody>
      </p:sp>
      <p:pic>
        <p:nvPicPr>
          <p:cNvPr id="7" name="Immagine 6">
            <a:extLst>
              <a:ext uri="{FF2B5EF4-FFF2-40B4-BE49-F238E27FC236}">
                <a16:creationId xmlns:a16="http://schemas.microsoft.com/office/drawing/2014/main" id="{AFE00408-9288-449C-9BD7-4D1711D8D67E}"/>
              </a:ext>
            </a:extLst>
          </p:cNvPr>
          <p:cNvPicPr>
            <a:picLocks noChangeAspect="1"/>
          </p:cNvPicPr>
          <p:nvPr/>
        </p:nvPicPr>
        <p:blipFill rotWithShape="1">
          <a:blip r:embed="rId2"/>
          <a:srcRect l="5856" r="3660" b="-1"/>
          <a:stretch/>
        </p:blipFill>
        <p:spPr>
          <a:xfrm>
            <a:off x="5029200" y="1049376"/>
            <a:ext cx="6722224" cy="4959065"/>
          </a:xfrm>
          <a:prstGeom prst="rect">
            <a:avLst/>
          </a:prstGeom>
          <a:noFill/>
        </p:spPr>
      </p:pic>
      <p:sp>
        <p:nvSpPr>
          <p:cNvPr id="3" name="Segnaposto contenuto 2">
            <a:extLst>
              <a:ext uri="{FF2B5EF4-FFF2-40B4-BE49-F238E27FC236}">
                <a16:creationId xmlns:a16="http://schemas.microsoft.com/office/drawing/2014/main" id="{57920DFA-0F1F-406F-B775-05AC4BE95D32}"/>
              </a:ext>
            </a:extLst>
          </p:cNvPr>
          <p:cNvSpPr>
            <a:spLocks noGrp="1"/>
          </p:cNvSpPr>
          <p:nvPr>
            <p:ph type="body" sz="half" idx="2"/>
          </p:nvPr>
        </p:nvSpPr>
        <p:spPr>
          <a:xfrm>
            <a:off x="218153" y="1049376"/>
            <a:ext cx="4600982" cy="4900484"/>
          </a:xfrm>
        </p:spPr>
        <p:txBody>
          <a:bodyPr>
            <a:noAutofit/>
          </a:bodyPr>
          <a:lstStyle/>
          <a:p>
            <a:pPr algn="l"/>
            <a:r>
              <a:rPr lang="it-IT" sz="1800" dirty="0">
                <a:solidFill>
                  <a:srgbClr val="002060"/>
                </a:solidFill>
              </a:rPr>
              <a:t>Bottiglie, imballaggi, reti da pesca, sacchetti, fazzoletti, mozziconi e qualunque altro oggetto in plastica una volta finito in acqua si spezza in frammenti più piccoli per azione dell’erosione e delle correnti.</a:t>
            </a:r>
          </a:p>
          <a:p>
            <a:pPr algn="l"/>
            <a:r>
              <a:rPr lang="it-IT" sz="1800" dirty="0">
                <a:solidFill>
                  <a:srgbClr val="002060"/>
                </a:solidFill>
              </a:rPr>
              <a:t>Questi frammenti, che possono raggiungere dimensioni microscopiche inferiori ai 5 mm di diametro, costituiscono una fra le principali cause di morte per soffocamento di molti pesci ed uccelli marini poiché vengono scambiati per cibo.</a:t>
            </a:r>
          </a:p>
          <a:p>
            <a:r>
              <a:rPr lang="it-IT" sz="1800" dirty="0">
                <a:solidFill>
                  <a:srgbClr val="002060"/>
                </a:solidFill>
              </a:rPr>
              <a:t>Con la scoperta del nylon nel 1935 l’utilizzo di fibre sintetiche esplode e si diffonde in tutti i settori industriali soprattutto per la produzione di beni di largo consumo, ma:</a:t>
            </a:r>
          </a:p>
          <a:p>
            <a:pPr marL="268288" indent="-268288"/>
            <a:r>
              <a:rPr lang="it-IT" sz="1800" dirty="0">
                <a:solidFill>
                  <a:srgbClr val="002060"/>
                </a:solidFill>
              </a:rPr>
              <a:t>1) non è un materiale biodegradabile</a:t>
            </a:r>
          </a:p>
          <a:p>
            <a:pPr marL="268288" indent="-268288"/>
            <a:r>
              <a:rPr lang="it-IT" sz="1800" dirty="0">
                <a:solidFill>
                  <a:srgbClr val="002060"/>
                </a:solidFill>
              </a:rPr>
              <a:t>2) è fonte di inquinamento per un suo cattivo smaltimento</a:t>
            </a:r>
          </a:p>
        </p:txBody>
      </p:sp>
      <p:sp>
        <p:nvSpPr>
          <p:cNvPr id="4" name="Segnaposto data 3">
            <a:extLst>
              <a:ext uri="{FF2B5EF4-FFF2-40B4-BE49-F238E27FC236}">
                <a16:creationId xmlns:a16="http://schemas.microsoft.com/office/drawing/2014/main" id="{4A55A345-E13E-4240-BC16-77ECB8D99A95}"/>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6" name="Segnaposto numero diapositiva 5">
            <a:extLst>
              <a:ext uri="{FF2B5EF4-FFF2-40B4-BE49-F238E27FC236}">
                <a16:creationId xmlns:a16="http://schemas.microsoft.com/office/drawing/2014/main" id="{C8C89735-DACB-40B7-AF49-75A4EC572236}"/>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25</a:t>
            </a:fld>
            <a:endParaRPr lang="it-IT"/>
          </a:p>
        </p:txBody>
      </p:sp>
      <p:sp>
        <p:nvSpPr>
          <p:cNvPr id="5" name="Segnaposto piè di pagina 4">
            <a:extLst>
              <a:ext uri="{FF2B5EF4-FFF2-40B4-BE49-F238E27FC236}">
                <a16:creationId xmlns:a16="http://schemas.microsoft.com/office/drawing/2014/main" id="{C26F4B92-712A-408C-8946-27A4DC9DC90C}"/>
              </a:ext>
            </a:extLst>
          </p:cNvPr>
          <p:cNvSpPr>
            <a:spLocks noGrp="1"/>
          </p:cNvSpPr>
          <p:nvPr>
            <p:ph type="ftr" sz="quarter" idx="11"/>
          </p:nvPr>
        </p:nvSpPr>
        <p:spPr>
          <a:xfrm>
            <a:off x="2810164" y="6356350"/>
            <a:ext cx="8620298" cy="365125"/>
          </a:xfrm>
        </p:spPr>
        <p:txBody>
          <a:bodyPr/>
          <a:lstStyle/>
          <a:p>
            <a:r>
              <a:rPr lang="it-IT" dirty="0"/>
              <a:t>Green school | LC, PV, SO, VA,| "L'importanza dell'acqua" Silvia Cerea - Lino Pizzochero</a:t>
            </a:r>
          </a:p>
        </p:txBody>
      </p:sp>
    </p:spTree>
    <p:extLst>
      <p:ext uri="{BB962C8B-B14F-4D97-AF65-F5344CB8AC3E}">
        <p14:creationId xmlns:p14="http://schemas.microsoft.com/office/powerpoint/2010/main" val="96861738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esterni, roccia&#10;&#10;Descrizione generata automaticamente">
            <a:extLst>
              <a:ext uri="{FF2B5EF4-FFF2-40B4-BE49-F238E27FC236}">
                <a16:creationId xmlns:a16="http://schemas.microsoft.com/office/drawing/2014/main" id="{CECE9040-28AF-4974-B4F6-276867ABB5CF}"/>
              </a:ext>
            </a:extLst>
          </p:cNvPr>
          <p:cNvPicPr>
            <a:picLocks noChangeAspect="1"/>
          </p:cNvPicPr>
          <p:nvPr/>
        </p:nvPicPr>
        <p:blipFill rotWithShape="1">
          <a:blip r:embed="rId2">
            <a:extLst>
              <a:ext uri="{28A0092B-C50C-407E-A947-70E740481C1C}">
                <a14:useLocalDpi xmlns:a14="http://schemas.microsoft.com/office/drawing/2010/main" val="0"/>
              </a:ext>
            </a:extLst>
          </a:blip>
          <a:srcRect l="4978" r="19821" b="-1"/>
          <a:stretch/>
        </p:blipFill>
        <p:spPr>
          <a:xfrm>
            <a:off x="5016843" y="1012305"/>
            <a:ext cx="3286898" cy="2311663"/>
          </a:xfrm>
          <a:prstGeom prst="rect">
            <a:avLst/>
          </a:prstGeom>
          <a:noFill/>
        </p:spPr>
      </p:pic>
      <p:sp>
        <p:nvSpPr>
          <p:cNvPr id="17" name="Title 2">
            <a:extLst>
              <a:ext uri="{FF2B5EF4-FFF2-40B4-BE49-F238E27FC236}">
                <a16:creationId xmlns:a16="http://schemas.microsoft.com/office/drawing/2014/main" id="{D372399B-C442-427C-AB8F-63985D9FDE7E}"/>
              </a:ext>
            </a:extLst>
          </p:cNvPr>
          <p:cNvSpPr>
            <a:spLocks noGrp="1"/>
          </p:cNvSpPr>
          <p:nvPr>
            <p:ph type="title"/>
          </p:nvPr>
        </p:nvSpPr>
        <p:spPr>
          <a:xfrm>
            <a:off x="332087" y="170482"/>
            <a:ext cx="6549159" cy="790414"/>
          </a:xfrm>
        </p:spPr>
        <p:txBody>
          <a:bodyPr>
            <a:normAutofit/>
          </a:bodyPr>
          <a:lstStyle/>
          <a:p>
            <a:pPr algn="l"/>
            <a:r>
              <a:rPr lang="en-US" sz="3600" dirty="0">
                <a:solidFill>
                  <a:srgbClr val="002060"/>
                </a:solidFill>
              </a:rPr>
              <a:t>Da dove </a:t>
            </a:r>
            <a:r>
              <a:rPr lang="en-US" sz="3600" dirty="0" err="1">
                <a:solidFill>
                  <a:srgbClr val="002060"/>
                </a:solidFill>
              </a:rPr>
              <a:t>arriva</a:t>
            </a:r>
            <a:r>
              <a:rPr lang="en-US" sz="3600" dirty="0">
                <a:solidFill>
                  <a:srgbClr val="002060"/>
                </a:solidFill>
              </a:rPr>
              <a:t> la </a:t>
            </a:r>
            <a:r>
              <a:rPr lang="en-US" sz="3600" dirty="0" err="1">
                <a:solidFill>
                  <a:srgbClr val="002060"/>
                </a:solidFill>
              </a:rPr>
              <a:t>plastica</a:t>
            </a:r>
            <a:r>
              <a:rPr lang="en-US" sz="3600" dirty="0">
                <a:solidFill>
                  <a:srgbClr val="002060"/>
                </a:solidFill>
              </a:rPr>
              <a:t>?</a:t>
            </a:r>
          </a:p>
        </p:txBody>
      </p:sp>
      <p:sp>
        <p:nvSpPr>
          <p:cNvPr id="6" name="CasellaDiTesto 5">
            <a:extLst>
              <a:ext uri="{FF2B5EF4-FFF2-40B4-BE49-F238E27FC236}">
                <a16:creationId xmlns:a16="http://schemas.microsoft.com/office/drawing/2014/main" id="{B3799A46-370D-4E07-BC36-76FEC5F14400}"/>
              </a:ext>
            </a:extLst>
          </p:cNvPr>
          <p:cNvSpPr txBox="1"/>
          <p:nvPr/>
        </p:nvSpPr>
        <p:spPr>
          <a:xfrm>
            <a:off x="238373" y="1243787"/>
            <a:ext cx="4726983" cy="2595305"/>
          </a:xfrm>
          <a:prstGeom prst="rect">
            <a:avLst/>
          </a:prstGeom>
        </p:spPr>
        <p:txBody>
          <a:bodyPr vert="horz" lIns="91440" tIns="45720" rIns="91440" bIns="45720" rtlCol="0">
            <a:noAutofit/>
          </a:bodyPr>
          <a:lstStyle/>
          <a:p>
            <a:pPr>
              <a:lnSpc>
                <a:spcPct val="90000"/>
              </a:lnSpc>
              <a:spcBef>
                <a:spcPts val="1000"/>
              </a:spcBef>
            </a:pPr>
            <a:r>
              <a:rPr lang="it-IT" kern="1200" dirty="0">
                <a:solidFill>
                  <a:srgbClr val="002060"/>
                </a:solidFill>
                <a:latin typeface="+mn-lt"/>
                <a:ea typeface="+mn-ea"/>
                <a:cs typeface="+mn-cs"/>
              </a:rPr>
              <a:t>Circa l’ 80% della plastica e delle microplastiche, sono portate nei mari dai fiumi. Il restante 20% deriva da imbarcazioni da pesca e da diporto.</a:t>
            </a:r>
          </a:p>
          <a:p>
            <a:pPr>
              <a:lnSpc>
                <a:spcPct val="90000"/>
              </a:lnSpc>
              <a:spcBef>
                <a:spcPts val="1000"/>
              </a:spcBef>
            </a:pPr>
            <a:r>
              <a:rPr lang="it-IT" sz="1800" dirty="0">
                <a:solidFill>
                  <a:srgbClr val="002060"/>
                </a:solidFill>
                <a:hlinkClick r:id="rId3">
                  <a:extLst>
                    <a:ext uri="{A12FA001-AC4F-418D-AE19-62706E023703}">
                      <ahyp:hlinkClr xmlns:ahyp="http://schemas.microsoft.com/office/drawing/2018/hyperlinkcolor" val="tx"/>
                    </a:ext>
                  </a:extLst>
                </a:hlinkClick>
              </a:rPr>
              <a:t>i 10 fiumi più importanti per il trasporto in mare di rifiuti plastici</a:t>
            </a:r>
            <a:r>
              <a:rPr lang="it-IT" sz="1800" dirty="0">
                <a:solidFill>
                  <a:srgbClr val="002060"/>
                </a:solidFill>
              </a:rPr>
              <a:t>, responsabili del 90% circa della spazzatura di plastica presente nei mari.</a:t>
            </a:r>
          </a:p>
          <a:p>
            <a:pPr>
              <a:lnSpc>
                <a:spcPct val="90000"/>
              </a:lnSpc>
              <a:spcBef>
                <a:spcPts val="1000"/>
              </a:spcBef>
            </a:pPr>
            <a:r>
              <a:rPr lang="it-IT" dirty="0">
                <a:solidFill>
                  <a:srgbClr val="002060"/>
                </a:solidFill>
              </a:rPr>
              <a:t>La maggior parte dei vettori di rifiuti plastici si trova in Asia ma i rifiuti sversati potrebbero avere un’altra origine.</a:t>
            </a:r>
            <a:endParaRPr lang="it-IT" sz="1800" dirty="0">
              <a:solidFill>
                <a:srgbClr val="002060"/>
              </a:solidFill>
            </a:endParaRPr>
          </a:p>
        </p:txBody>
      </p:sp>
      <p:sp>
        <p:nvSpPr>
          <p:cNvPr id="2" name="Segnaposto data 1">
            <a:extLst>
              <a:ext uri="{FF2B5EF4-FFF2-40B4-BE49-F238E27FC236}">
                <a16:creationId xmlns:a16="http://schemas.microsoft.com/office/drawing/2014/main" id="{BD7C0DAC-7A65-4C2A-853F-2DF79922ED0F}"/>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4" name="Segnaposto numero diapositiva 3">
            <a:extLst>
              <a:ext uri="{FF2B5EF4-FFF2-40B4-BE49-F238E27FC236}">
                <a16:creationId xmlns:a16="http://schemas.microsoft.com/office/drawing/2014/main" id="{F62FA967-716D-4DE7-B103-2A29576BD32E}"/>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26</a:t>
            </a:fld>
            <a:endParaRPr lang="it-IT"/>
          </a:p>
        </p:txBody>
      </p:sp>
      <p:sp>
        <p:nvSpPr>
          <p:cNvPr id="8" name="Segnaposto piè di pagina 4">
            <a:extLst>
              <a:ext uri="{FF2B5EF4-FFF2-40B4-BE49-F238E27FC236}">
                <a16:creationId xmlns:a16="http://schemas.microsoft.com/office/drawing/2014/main" id="{1F091C6F-0A24-4DB7-BE66-F28E531B0E51}"/>
              </a:ext>
            </a:extLst>
          </p:cNvPr>
          <p:cNvSpPr>
            <a:spLocks noGrp="1"/>
          </p:cNvSpPr>
          <p:nvPr>
            <p:ph type="ftr" sz="quarter" idx="11"/>
          </p:nvPr>
        </p:nvSpPr>
        <p:spPr>
          <a:xfrm>
            <a:off x="2784475" y="6356350"/>
            <a:ext cx="8620125" cy="365125"/>
          </a:xfrm>
        </p:spPr>
        <p:txBody>
          <a:bodyPr anchor="ctr">
            <a:normAutofit/>
          </a:bodyPr>
          <a:lstStyle/>
          <a:p>
            <a:pPr>
              <a:spcAft>
                <a:spcPts val="600"/>
              </a:spcAft>
            </a:pPr>
            <a:r>
              <a:rPr lang="it-IT"/>
              <a:t>Green school | LC, PV, SO, VA,| "L'importanza dell'acqua" Silvia Cerea - Lino Pizzochero</a:t>
            </a:r>
            <a:endParaRPr lang="it-IT" dirty="0"/>
          </a:p>
        </p:txBody>
      </p:sp>
      <p:sp>
        <p:nvSpPr>
          <p:cNvPr id="11" name="CasellaDiTesto 10">
            <a:extLst>
              <a:ext uri="{FF2B5EF4-FFF2-40B4-BE49-F238E27FC236}">
                <a16:creationId xmlns:a16="http://schemas.microsoft.com/office/drawing/2014/main" id="{B1DC3619-420F-4A2B-986D-80A2C4A88D79}"/>
              </a:ext>
            </a:extLst>
          </p:cNvPr>
          <p:cNvSpPr txBox="1"/>
          <p:nvPr/>
        </p:nvSpPr>
        <p:spPr>
          <a:xfrm>
            <a:off x="238373" y="4413884"/>
            <a:ext cx="4893276" cy="1200329"/>
          </a:xfrm>
          <a:prstGeom prst="rect">
            <a:avLst/>
          </a:prstGeom>
          <a:noFill/>
        </p:spPr>
        <p:txBody>
          <a:bodyPr wrap="square">
            <a:spAutoFit/>
          </a:bodyPr>
          <a:lstStyle/>
          <a:p>
            <a:r>
              <a:rPr lang="it-IT" sz="1200" b="0" i="0" dirty="0" err="1">
                <a:solidFill>
                  <a:srgbClr val="002060"/>
                </a:solidFill>
                <a:effectLst/>
                <a:latin typeface="CrimsonPro"/>
              </a:rPr>
              <a:t>Yangtze</a:t>
            </a:r>
            <a:r>
              <a:rPr lang="it-IT" sz="1200" b="0" i="0" dirty="0">
                <a:solidFill>
                  <a:srgbClr val="002060"/>
                </a:solidFill>
                <a:effectLst/>
                <a:latin typeface="CrimsonPro"/>
              </a:rPr>
              <a:t>, mar Giallo, in Asia</a:t>
            </a:r>
            <a:r>
              <a:rPr lang="it-IT" sz="1200" dirty="0">
                <a:solidFill>
                  <a:srgbClr val="002060"/>
                </a:solidFill>
                <a:latin typeface="CrimsonPro"/>
              </a:rPr>
              <a:t> - </a:t>
            </a:r>
            <a:r>
              <a:rPr lang="it-IT" sz="1200" b="0" i="0" dirty="0">
                <a:solidFill>
                  <a:srgbClr val="002060"/>
                </a:solidFill>
                <a:effectLst/>
                <a:latin typeface="CrimsonPro"/>
              </a:rPr>
              <a:t>Indo, mar Arabico, Asia - il fiume Giallo, mar Giallo, Asia -  il fiume Hai, mar Giallo, Asia -  il fiume Nilo, mar Mediterraneo, Africa - i fiumi </a:t>
            </a:r>
            <a:r>
              <a:rPr lang="it-IT" sz="1200" b="0" i="0" dirty="0" err="1">
                <a:solidFill>
                  <a:srgbClr val="002060"/>
                </a:solidFill>
                <a:effectLst/>
                <a:latin typeface="CrimsonPro"/>
              </a:rPr>
              <a:t>Meghna</a:t>
            </a:r>
            <a:r>
              <a:rPr lang="it-IT" sz="1200" b="0" i="0" dirty="0">
                <a:solidFill>
                  <a:srgbClr val="002060"/>
                </a:solidFill>
                <a:effectLst/>
                <a:latin typeface="CrimsonPro"/>
              </a:rPr>
              <a:t>/Brahmaputra /Gange, golfo del Bengala, Asia -  il fiume delle Perle, mar Cinese Meridionale, Asia - il fiume Amur mare di </a:t>
            </a:r>
            <a:r>
              <a:rPr lang="it-IT" sz="1200" b="0" i="0" dirty="0" err="1">
                <a:solidFill>
                  <a:srgbClr val="002060"/>
                </a:solidFill>
                <a:effectLst/>
                <a:latin typeface="CrimsonPro"/>
              </a:rPr>
              <a:t>Ochotsk</a:t>
            </a:r>
            <a:r>
              <a:rPr lang="it-IT" sz="1200" b="0" i="0" dirty="0">
                <a:solidFill>
                  <a:srgbClr val="002060"/>
                </a:solidFill>
                <a:effectLst/>
                <a:latin typeface="CrimsonPro"/>
              </a:rPr>
              <a:t>, Asia - il fiume Niger, golfo di Guinea, Africa - il fiume Mekong, mar Cinese Meridionale, Asia.</a:t>
            </a:r>
            <a:endParaRPr lang="it-IT" sz="1200" dirty="0">
              <a:solidFill>
                <a:srgbClr val="002060"/>
              </a:solidFill>
            </a:endParaRPr>
          </a:p>
        </p:txBody>
      </p:sp>
      <p:pic>
        <p:nvPicPr>
          <p:cNvPr id="12" name="Immagine 11" descr="Immagine che contiene terra, esterni, rosso, sabbia&#10;&#10;Descrizione generata automaticamente">
            <a:extLst>
              <a:ext uri="{FF2B5EF4-FFF2-40B4-BE49-F238E27FC236}">
                <a16:creationId xmlns:a16="http://schemas.microsoft.com/office/drawing/2014/main" id="{D8E5772E-6166-49B6-970B-DE5BDC144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589" y="1005017"/>
            <a:ext cx="3356918" cy="2318952"/>
          </a:xfrm>
          <a:prstGeom prst="rect">
            <a:avLst/>
          </a:prstGeom>
        </p:spPr>
      </p:pic>
      <p:pic>
        <p:nvPicPr>
          <p:cNvPr id="13" name="Immagine 12" descr="Immagine che contiene esterni, terra, macchina agricola&#10;&#10;Descrizione generata automaticamente">
            <a:extLst>
              <a:ext uri="{FF2B5EF4-FFF2-40B4-BE49-F238E27FC236}">
                <a16:creationId xmlns:a16="http://schemas.microsoft.com/office/drawing/2014/main" id="{FECA7DB3-6596-463A-84F3-617F0BB9E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5803" y="3484605"/>
            <a:ext cx="3275083" cy="2434282"/>
          </a:xfrm>
          <a:prstGeom prst="rect">
            <a:avLst/>
          </a:prstGeom>
        </p:spPr>
      </p:pic>
      <p:pic>
        <p:nvPicPr>
          <p:cNvPr id="14" name="Immagine 13" descr="Immagine che contiene esterni, erba, pianta&#10;&#10;Descrizione generata automaticamente">
            <a:extLst>
              <a:ext uri="{FF2B5EF4-FFF2-40B4-BE49-F238E27FC236}">
                <a16:creationId xmlns:a16="http://schemas.microsoft.com/office/drawing/2014/main" id="{027D2F44-1111-48A9-8241-62B815F5D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876" y="3484605"/>
            <a:ext cx="3401172" cy="2458994"/>
          </a:xfrm>
          <a:prstGeom prst="rect">
            <a:avLst/>
          </a:prstGeom>
        </p:spPr>
      </p:pic>
    </p:spTree>
    <p:extLst>
      <p:ext uri="{BB962C8B-B14F-4D97-AF65-F5344CB8AC3E}">
        <p14:creationId xmlns:p14="http://schemas.microsoft.com/office/powerpoint/2010/main" val="29592889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B9086E05-AD00-4C01-865B-8C88DF4D5A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6999" y="2019300"/>
            <a:ext cx="4807249" cy="3581400"/>
          </a:xfrm>
        </p:spPr>
      </p:pic>
      <p:sp>
        <p:nvSpPr>
          <p:cNvPr id="4" name="Segnaposto testo 3">
            <a:extLst>
              <a:ext uri="{FF2B5EF4-FFF2-40B4-BE49-F238E27FC236}">
                <a16:creationId xmlns:a16="http://schemas.microsoft.com/office/drawing/2014/main" id="{99480FCA-EB48-4BB1-86A9-66821634A77A}"/>
              </a:ext>
            </a:extLst>
          </p:cNvPr>
          <p:cNvSpPr>
            <a:spLocks noGrp="1"/>
          </p:cNvSpPr>
          <p:nvPr>
            <p:ph type="body" sz="half" idx="2"/>
          </p:nvPr>
        </p:nvSpPr>
        <p:spPr>
          <a:xfrm>
            <a:off x="215431" y="1065763"/>
            <a:ext cx="4662616" cy="4927600"/>
          </a:xfrm>
        </p:spPr>
        <p:txBody>
          <a:bodyPr>
            <a:noAutofit/>
          </a:bodyPr>
          <a:lstStyle/>
          <a:p>
            <a:r>
              <a:rPr lang="it-IT" sz="2400" dirty="0">
                <a:solidFill>
                  <a:srgbClr val="002060"/>
                </a:solidFill>
              </a:rPr>
              <a:t>Secondo gli autori di questo rapporto (IUCN 2020), la plastica totale accumulata nel Mar Mediterraneo è stimata nell'ordine di grandezza di 1.178.000 tonnellate, con un possibile range da 53.500 a 3.546.700 tonnellate. L'ampiezza di una così elevata incertezza in questa stima è dovuta al fatto che la maggior parte delle ricerche svolte finora si è concentrata principalmente sulla plastica accumulata sulla superficie del mare, che costituisce meno dello 0,1% della quantità totale.</a:t>
            </a:r>
          </a:p>
          <a:p>
            <a:endParaRPr lang="it-IT" sz="2400" dirty="0">
              <a:solidFill>
                <a:srgbClr val="002060"/>
              </a:solidFill>
            </a:endParaRPr>
          </a:p>
        </p:txBody>
      </p:sp>
      <p:sp>
        <p:nvSpPr>
          <p:cNvPr id="5" name="Segnaposto data 4">
            <a:extLst>
              <a:ext uri="{FF2B5EF4-FFF2-40B4-BE49-F238E27FC236}">
                <a16:creationId xmlns:a16="http://schemas.microsoft.com/office/drawing/2014/main" id="{F9DB3171-5EFF-46B5-AB0B-4F186E5443BC}"/>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8550371C-747D-4431-92CC-12CB788D69F2}"/>
              </a:ext>
            </a:extLst>
          </p:cNvPr>
          <p:cNvSpPr>
            <a:spLocks noGrp="1"/>
          </p:cNvSpPr>
          <p:nvPr>
            <p:ph type="ftr" sz="quarter" idx="11"/>
          </p:nvPr>
        </p:nvSpPr>
        <p:spPr/>
        <p:txBody>
          <a:bodyPr/>
          <a:lstStyle/>
          <a:p>
            <a:r>
              <a:rPr lang="it-IT" dirty="0"/>
              <a:t>Green school | LC, PV, SO, VA,| "L'importanza dell'acqua" Silvia Cerea - Lino Pizzochero</a:t>
            </a:r>
          </a:p>
        </p:txBody>
      </p:sp>
      <p:sp>
        <p:nvSpPr>
          <p:cNvPr id="7" name="Segnaposto numero diapositiva 6">
            <a:extLst>
              <a:ext uri="{FF2B5EF4-FFF2-40B4-BE49-F238E27FC236}">
                <a16:creationId xmlns:a16="http://schemas.microsoft.com/office/drawing/2014/main" id="{41B9C4FD-6DD7-4D7C-81DA-0FA65A8EFF7D}"/>
              </a:ext>
            </a:extLst>
          </p:cNvPr>
          <p:cNvSpPr>
            <a:spLocks noGrp="1"/>
          </p:cNvSpPr>
          <p:nvPr>
            <p:ph type="sldNum" sz="quarter" idx="12"/>
          </p:nvPr>
        </p:nvSpPr>
        <p:spPr/>
        <p:txBody>
          <a:bodyPr/>
          <a:lstStyle/>
          <a:p>
            <a:fld id="{C4133F5E-49C4-4AB0-A56F-499B77090B1F}" type="slidenum">
              <a:rPr lang="it-IT" smtClean="0"/>
              <a:pPr/>
              <a:t>27</a:t>
            </a:fld>
            <a:endParaRPr lang="it-IT"/>
          </a:p>
        </p:txBody>
      </p:sp>
      <p:sp>
        <p:nvSpPr>
          <p:cNvPr id="11" name="CasellaDiTesto 10">
            <a:extLst>
              <a:ext uri="{FF2B5EF4-FFF2-40B4-BE49-F238E27FC236}">
                <a16:creationId xmlns:a16="http://schemas.microsoft.com/office/drawing/2014/main" id="{261AAC04-5D8E-445A-8369-432C3D3A07B2}"/>
              </a:ext>
            </a:extLst>
          </p:cNvPr>
          <p:cNvSpPr txBox="1"/>
          <p:nvPr/>
        </p:nvSpPr>
        <p:spPr>
          <a:xfrm>
            <a:off x="5774575" y="1151550"/>
            <a:ext cx="6096000" cy="369332"/>
          </a:xfrm>
          <a:prstGeom prst="rect">
            <a:avLst/>
          </a:prstGeom>
          <a:noFill/>
        </p:spPr>
        <p:txBody>
          <a:bodyPr wrap="square">
            <a:spAutoFit/>
          </a:bodyPr>
          <a:lstStyle/>
          <a:p>
            <a:pPr algn="ctr"/>
            <a:r>
              <a:rPr lang="it-IT" b="1" i="0" u="none" strike="noStrike" dirty="0">
                <a:solidFill>
                  <a:srgbClr val="00206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The </a:t>
            </a:r>
            <a:r>
              <a:rPr lang="it-IT" b="1" i="0" u="none" strike="noStrike" dirty="0" err="1">
                <a:solidFill>
                  <a:srgbClr val="00206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Mediterranean</a:t>
            </a:r>
            <a:r>
              <a:rPr lang="it-IT" b="1" i="0" u="none" strike="noStrike" dirty="0">
                <a:solidFill>
                  <a:srgbClr val="00206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 Mare </a:t>
            </a:r>
            <a:r>
              <a:rPr lang="it-IT" b="1" i="0" u="none" strike="noStrike" dirty="0" err="1">
                <a:solidFill>
                  <a:srgbClr val="00206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plasticum</a:t>
            </a:r>
            <a:endParaRPr lang="it-IT" dirty="0">
              <a:solidFill>
                <a:srgbClr val="002060"/>
              </a:solidFill>
            </a:endParaRPr>
          </a:p>
        </p:txBody>
      </p:sp>
      <p:sp>
        <p:nvSpPr>
          <p:cNvPr id="14" name="CasellaDiTesto 13">
            <a:extLst>
              <a:ext uri="{FF2B5EF4-FFF2-40B4-BE49-F238E27FC236}">
                <a16:creationId xmlns:a16="http://schemas.microsoft.com/office/drawing/2014/main" id="{2A688EBD-AFBE-4C0F-818B-8F8EC0F72F62}"/>
              </a:ext>
            </a:extLst>
          </p:cNvPr>
          <p:cNvSpPr txBox="1"/>
          <p:nvPr/>
        </p:nvSpPr>
        <p:spPr>
          <a:xfrm>
            <a:off x="308919" y="247135"/>
            <a:ext cx="6697362" cy="584775"/>
          </a:xfrm>
          <a:prstGeom prst="rect">
            <a:avLst/>
          </a:prstGeom>
          <a:noFill/>
        </p:spPr>
        <p:txBody>
          <a:bodyPr wrap="square" rtlCol="0">
            <a:spAutoFit/>
          </a:bodyPr>
          <a:lstStyle/>
          <a:p>
            <a:r>
              <a:rPr lang="it-IT" sz="3200" b="1" dirty="0">
                <a:solidFill>
                  <a:srgbClr val="002060"/>
                </a:solidFill>
                <a:latin typeface="+mj-lt"/>
              </a:rPr>
              <a:t>Plastica nel mediterraneo</a:t>
            </a:r>
          </a:p>
        </p:txBody>
      </p:sp>
      <p:sp>
        <p:nvSpPr>
          <p:cNvPr id="10" name="CasellaDiTesto 9">
            <a:extLst>
              <a:ext uri="{FF2B5EF4-FFF2-40B4-BE49-F238E27FC236}">
                <a16:creationId xmlns:a16="http://schemas.microsoft.com/office/drawing/2014/main" id="{92020C54-C603-40C0-91D1-DE2B65408F89}"/>
              </a:ext>
            </a:extLst>
          </p:cNvPr>
          <p:cNvSpPr txBox="1"/>
          <p:nvPr/>
        </p:nvSpPr>
        <p:spPr>
          <a:xfrm>
            <a:off x="5134232" y="5787252"/>
            <a:ext cx="6339016" cy="276999"/>
          </a:xfrm>
          <a:prstGeom prst="rect">
            <a:avLst/>
          </a:prstGeom>
          <a:noFill/>
        </p:spPr>
        <p:txBody>
          <a:bodyPr wrap="square">
            <a:spAutoFit/>
          </a:bodyPr>
          <a:lstStyle/>
          <a:p>
            <a:r>
              <a:rPr lang="en-US" sz="1200" dirty="0">
                <a:solidFill>
                  <a:srgbClr val="002060"/>
                </a:solidFill>
              </a:rPr>
              <a:t>© 2020 IUCN, International Union for Conservation of Nature and Natural Resources</a:t>
            </a:r>
            <a:endParaRPr lang="it-IT" sz="1200" dirty="0">
              <a:solidFill>
                <a:srgbClr val="002060"/>
              </a:solidFill>
            </a:endParaRPr>
          </a:p>
        </p:txBody>
      </p:sp>
    </p:spTree>
    <p:extLst>
      <p:ext uri="{BB962C8B-B14F-4D97-AF65-F5344CB8AC3E}">
        <p14:creationId xmlns:p14="http://schemas.microsoft.com/office/powerpoint/2010/main" val="227690743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AFC8EE0A-4B17-41DF-808C-AC04AC960A86}"/>
              </a:ext>
            </a:extLst>
          </p:cNvPr>
          <p:cNvSpPr>
            <a:spLocks noGrp="1"/>
          </p:cNvSpPr>
          <p:nvPr>
            <p:ph type="body" sz="half" idx="2"/>
          </p:nvPr>
        </p:nvSpPr>
        <p:spPr>
          <a:xfrm>
            <a:off x="366436" y="987093"/>
            <a:ext cx="4331450" cy="5030647"/>
          </a:xfrm>
        </p:spPr>
        <p:txBody>
          <a:bodyPr>
            <a:noAutofit/>
          </a:bodyPr>
          <a:lstStyle/>
          <a:p>
            <a:pPr algn="l"/>
            <a:r>
              <a:rPr lang="it-IT" sz="2300" dirty="0">
                <a:solidFill>
                  <a:srgbClr val="002060"/>
                </a:solidFill>
              </a:rPr>
              <a:t>Lo studio stima una dispersione di plastica annuale media di 229.000 tonnellate (in un range da 150.000 a 610.000 tonnellate all'anno), costituite dal 94% di </a:t>
            </a:r>
            <a:r>
              <a:rPr lang="it-IT" sz="2300" dirty="0" err="1">
                <a:solidFill>
                  <a:srgbClr val="002060"/>
                </a:solidFill>
              </a:rPr>
              <a:t>macroplastiche</a:t>
            </a:r>
            <a:r>
              <a:rPr lang="it-IT" sz="2300" dirty="0">
                <a:solidFill>
                  <a:srgbClr val="002060"/>
                </a:solidFill>
              </a:rPr>
              <a:t> e dal 6% di microplastiche.</a:t>
            </a:r>
          </a:p>
          <a:p>
            <a:pPr algn="l"/>
            <a:r>
              <a:rPr lang="it-IT" sz="2300" dirty="0">
                <a:solidFill>
                  <a:srgbClr val="002060"/>
                </a:solidFill>
              </a:rPr>
              <a:t>Secondo il rapporto i primi tre paesi che contribuiscono alla dispersione di plastica sono Egitto, Italia e Turchia. Gli "hotspot" per la plastica sono situati vicino alla foce dei principali fiumi (ad es. il Nilo) e vicino alle grandi aree urbane. </a:t>
            </a:r>
          </a:p>
          <a:p>
            <a:endParaRPr lang="it-IT" sz="2300" dirty="0">
              <a:solidFill>
                <a:srgbClr val="002060"/>
              </a:solidFill>
            </a:endParaRPr>
          </a:p>
        </p:txBody>
      </p:sp>
      <p:sp>
        <p:nvSpPr>
          <p:cNvPr id="5" name="Segnaposto data 4">
            <a:extLst>
              <a:ext uri="{FF2B5EF4-FFF2-40B4-BE49-F238E27FC236}">
                <a16:creationId xmlns:a16="http://schemas.microsoft.com/office/drawing/2014/main" id="{CE447B28-E6A5-45B8-8A05-350BB060C182}"/>
              </a:ext>
            </a:extLst>
          </p:cNvPr>
          <p:cNvSpPr>
            <a:spLocks noGrp="1"/>
          </p:cNvSpPr>
          <p:nvPr>
            <p:ph type="dt" sz="half" idx="10"/>
          </p:nvPr>
        </p:nvSpPr>
        <p:spPr/>
        <p:txBody>
          <a:bodyPr/>
          <a:lstStyle/>
          <a:p>
            <a:r>
              <a:rPr lang="it-IT"/>
              <a:t>18/03/2021</a:t>
            </a:r>
          </a:p>
        </p:txBody>
      </p:sp>
      <p:sp>
        <p:nvSpPr>
          <p:cNvPr id="6" name="Segnaposto piè di pagina 5">
            <a:extLst>
              <a:ext uri="{FF2B5EF4-FFF2-40B4-BE49-F238E27FC236}">
                <a16:creationId xmlns:a16="http://schemas.microsoft.com/office/drawing/2014/main" id="{4D843052-D688-4594-BD3B-0D4B0D6A274A}"/>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7" name="Segnaposto numero diapositiva 6">
            <a:extLst>
              <a:ext uri="{FF2B5EF4-FFF2-40B4-BE49-F238E27FC236}">
                <a16:creationId xmlns:a16="http://schemas.microsoft.com/office/drawing/2014/main" id="{32DEA6CC-A4D6-47DB-806B-5FDFC5CD02D6}"/>
              </a:ext>
            </a:extLst>
          </p:cNvPr>
          <p:cNvSpPr>
            <a:spLocks noGrp="1"/>
          </p:cNvSpPr>
          <p:nvPr>
            <p:ph type="sldNum" sz="quarter" idx="12"/>
          </p:nvPr>
        </p:nvSpPr>
        <p:spPr/>
        <p:txBody>
          <a:bodyPr/>
          <a:lstStyle/>
          <a:p>
            <a:fld id="{C4133F5E-49C4-4AB0-A56F-499B77090B1F}" type="slidenum">
              <a:rPr lang="it-IT" smtClean="0"/>
              <a:pPr/>
              <a:t>28</a:t>
            </a:fld>
            <a:endParaRPr lang="it-IT"/>
          </a:p>
        </p:txBody>
      </p:sp>
      <p:pic>
        <p:nvPicPr>
          <p:cNvPr id="13" name="Segnaposto contenuto 12" descr="Immagine che contiene mappa&#10;&#10;Descrizione generata automaticamente">
            <a:extLst>
              <a:ext uri="{FF2B5EF4-FFF2-40B4-BE49-F238E27FC236}">
                <a16:creationId xmlns:a16="http://schemas.microsoft.com/office/drawing/2014/main" id="{130D629F-AEC4-4F66-AC74-B9BC38B00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8904" y="1003300"/>
            <a:ext cx="7208862" cy="4343400"/>
          </a:xfrm>
        </p:spPr>
      </p:pic>
      <p:sp>
        <p:nvSpPr>
          <p:cNvPr id="14" name="CasellaDiTesto 13">
            <a:extLst>
              <a:ext uri="{FF2B5EF4-FFF2-40B4-BE49-F238E27FC236}">
                <a16:creationId xmlns:a16="http://schemas.microsoft.com/office/drawing/2014/main" id="{B2F1F20A-610C-45BE-9903-F8665180B4DE}"/>
              </a:ext>
            </a:extLst>
          </p:cNvPr>
          <p:cNvSpPr txBox="1"/>
          <p:nvPr/>
        </p:nvSpPr>
        <p:spPr>
          <a:xfrm>
            <a:off x="5308600" y="5372100"/>
            <a:ext cx="6400800" cy="338554"/>
          </a:xfrm>
          <a:prstGeom prst="rect">
            <a:avLst/>
          </a:prstGeom>
          <a:noFill/>
        </p:spPr>
        <p:txBody>
          <a:bodyPr wrap="square" rtlCol="0">
            <a:spAutoFit/>
          </a:bodyPr>
          <a:lstStyle/>
          <a:p>
            <a:r>
              <a:rPr lang="it-IT" sz="1600" dirty="0">
                <a:solidFill>
                  <a:srgbClr val="002060"/>
                </a:solidFill>
              </a:rPr>
              <a:t>Perdita di </a:t>
            </a:r>
            <a:r>
              <a:rPr lang="it-IT" sz="1600" dirty="0" err="1">
                <a:solidFill>
                  <a:srgbClr val="002060"/>
                </a:solidFill>
              </a:rPr>
              <a:t>macroplastiche</a:t>
            </a:r>
            <a:r>
              <a:rPr lang="it-IT" sz="1600" dirty="0">
                <a:solidFill>
                  <a:srgbClr val="002060"/>
                </a:solidFill>
              </a:rPr>
              <a:t> nel mediterraneo per cattiva gestione dei rifiuti</a:t>
            </a:r>
          </a:p>
        </p:txBody>
      </p:sp>
      <p:sp>
        <p:nvSpPr>
          <p:cNvPr id="15" name="CasellaDiTesto 14">
            <a:extLst>
              <a:ext uri="{FF2B5EF4-FFF2-40B4-BE49-F238E27FC236}">
                <a16:creationId xmlns:a16="http://schemas.microsoft.com/office/drawing/2014/main" id="{A65B7089-F1CD-4DB9-8CED-247AA29307C9}"/>
              </a:ext>
            </a:extLst>
          </p:cNvPr>
          <p:cNvSpPr txBox="1"/>
          <p:nvPr/>
        </p:nvSpPr>
        <p:spPr>
          <a:xfrm>
            <a:off x="308919" y="247135"/>
            <a:ext cx="6697362" cy="584775"/>
          </a:xfrm>
          <a:prstGeom prst="rect">
            <a:avLst/>
          </a:prstGeom>
          <a:noFill/>
        </p:spPr>
        <p:txBody>
          <a:bodyPr wrap="square" rtlCol="0">
            <a:spAutoFit/>
          </a:bodyPr>
          <a:lstStyle/>
          <a:p>
            <a:r>
              <a:rPr lang="it-IT" sz="3200" b="1" dirty="0">
                <a:solidFill>
                  <a:srgbClr val="002060"/>
                </a:solidFill>
                <a:latin typeface="+mj-lt"/>
              </a:rPr>
              <a:t>Plastica nel mediterraneo</a:t>
            </a:r>
          </a:p>
        </p:txBody>
      </p:sp>
      <p:sp>
        <p:nvSpPr>
          <p:cNvPr id="10" name="CasellaDiTesto 9">
            <a:extLst>
              <a:ext uri="{FF2B5EF4-FFF2-40B4-BE49-F238E27FC236}">
                <a16:creationId xmlns:a16="http://schemas.microsoft.com/office/drawing/2014/main" id="{D23E5FAD-742B-44F6-8895-C18E561B233D}"/>
              </a:ext>
            </a:extLst>
          </p:cNvPr>
          <p:cNvSpPr txBox="1"/>
          <p:nvPr/>
        </p:nvSpPr>
        <p:spPr>
          <a:xfrm>
            <a:off x="4951971" y="5853896"/>
            <a:ext cx="7240029" cy="276999"/>
          </a:xfrm>
          <a:prstGeom prst="rect">
            <a:avLst/>
          </a:prstGeom>
          <a:noFill/>
        </p:spPr>
        <p:txBody>
          <a:bodyPr wrap="square">
            <a:spAutoFit/>
          </a:bodyPr>
          <a:lstStyle/>
          <a:p>
            <a:r>
              <a:rPr lang="en-US" sz="1200" dirty="0">
                <a:solidFill>
                  <a:srgbClr val="002060"/>
                </a:solidFill>
              </a:rPr>
              <a:t>© 2020 IUCN, International Union for Conservation of Nature and Natural Resources</a:t>
            </a:r>
            <a:endParaRPr lang="it-IT" sz="1200" dirty="0">
              <a:solidFill>
                <a:srgbClr val="002060"/>
              </a:solidFill>
            </a:endParaRPr>
          </a:p>
        </p:txBody>
      </p:sp>
    </p:spTree>
    <p:extLst>
      <p:ext uri="{BB962C8B-B14F-4D97-AF65-F5344CB8AC3E}">
        <p14:creationId xmlns:p14="http://schemas.microsoft.com/office/powerpoint/2010/main" val="41996254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2061CA-FE71-4726-A3F9-9B6BC4938452}"/>
              </a:ext>
            </a:extLst>
          </p:cNvPr>
          <p:cNvSpPr>
            <a:spLocks noGrp="1"/>
          </p:cNvSpPr>
          <p:nvPr>
            <p:ph type="title"/>
          </p:nvPr>
        </p:nvSpPr>
        <p:spPr>
          <a:xfrm>
            <a:off x="0" y="192471"/>
            <a:ext cx="5045824" cy="729059"/>
          </a:xfrm>
        </p:spPr>
        <p:txBody>
          <a:bodyPr anchor="b">
            <a:normAutofit/>
          </a:bodyPr>
          <a:lstStyle/>
          <a:p>
            <a:r>
              <a:rPr lang="it-IT" sz="3600" b="1" dirty="0">
                <a:solidFill>
                  <a:srgbClr val="002060"/>
                </a:solidFill>
              </a:rPr>
              <a:t>Isole di plastica </a:t>
            </a:r>
          </a:p>
        </p:txBody>
      </p:sp>
      <p:pic>
        <p:nvPicPr>
          <p:cNvPr id="3" name="Immagine 2">
            <a:extLst>
              <a:ext uri="{FF2B5EF4-FFF2-40B4-BE49-F238E27FC236}">
                <a16:creationId xmlns:a16="http://schemas.microsoft.com/office/drawing/2014/main" id="{37E9F3C8-58CB-4CFE-ABE8-A1560BAD52BE}"/>
              </a:ext>
            </a:extLst>
          </p:cNvPr>
          <p:cNvPicPr>
            <a:picLocks noChangeAspect="1"/>
          </p:cNvPicPr>
          <p:nvPr/>
        </p:nvPicPr>
        <p:blipFill>
          <a:blip r:embed="rId2"/>
          <a:stretch>
            <a:fillRect/>
          </a:stretch>
        </p:blipFill>
        <p:spPr>
          <a:xfrm>
            <a:off x="333324" y="989031"/>
            <a:ext cx="5337373" cy="3494411"/>
          </a:xfrm>
          <a:prstGeom prst="rect">
            <a:avLst/>
          </a:prstGeom>
        </p:spPr>
      </p:pic>
      <p:sp>
        <p:nvSpPr>
          <p:cNvPr id="4" name="Segnaposto data 3">
            <a:extLst>
              <a:ext uri="{FF2B5EF4-FFF2-40B4-BE49-F238E27FC236}">
                <a16:creationId xmlns:a16="http://schemas.microsoft.com/office/drawing/2014/main" id="{115AB50F-DF1F-4C6D-B3B4-AA86BE16C1B0}"/>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6" name="Segnaposto numero diapositiva 5">
            <a:extLst>
              <a:ext uri="{FF2B5EF4-FFF2-40B4-BE49-F238E27FC236}">
                <a16:creationId xmlns:a16="http://schemas.microsoft.com/office/drawing/2014/main" id="{C8E0DFB5-3CC1-4C03-88F9-003D50DC45BD}"/>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29</a:t>
            </a:fld>
            <a:endParaRPr lang="it-IT"/>
          </a:p>
        </p:txBody>
      </p:sp>
      <p:sp>
        <p:nvSpPr>
          <p:cNvPr id="9" name="CasellaDiTesto 8">
            <a:extLst>
              <a:ext uri="{FF2B5EF4-FFF2-40B4-BE49-F238E27FC236}">
                <a16:creationId xmlns:a16="http://schemas.microsoft.com/office/drawing/2014/main" id="{386F2A91-7FE1-44FC-BB90-E5BC304D79F0}"/>
              </a:ext>
            </a:extLst>
          </p:cNvPr>
          <p:cNvSpPr txBox="1"/>
          <p:nvPr/>
        </p:nvSpPr>
        <p:spPr>
          <a:xfrm>
            <a:off x="215901" y="4548208"/>
            <a:ext cx="9232900" cy="1631216"/>
          </a:xfrm>
          <a:prstGeom prst="rect">
            <a:avLst/>
          </a:prstGeom>
          <a:noFill/>
        </p:spPr>
        <p:txBody>
          <a:bodyPr wrap="square">
            <a:spAutoFit/>
          </a:bodyPr>
          <a:lstStyle/>
          <a:p>
            <a:r>
              <a:rPr lang="it-IT" sz="2000" dirty="0">
                <a:solidFill>
                  <a:srgbClr val="002060"/>
                </a:solidFill>
              </a:rPr>
              <a:t>Identificate per la prima volta da Charles Moore nel 1997 si stanno ingrandendo anno dopo anno. </a:t>
            </a:r>
          </a:p>
          <a:p>
            <a:r>
              <a:rPr lang="it-IT" sz="2000" dirty="0">
                <a:solidFill>
                  <a:srgbClr val="002060"/>
                </a:solidFill>
              </a:rPr>
              <a:t>Calcolando, al massimo, 250 grammi di plastica ogni 100 metri quadri, si arriva all’incredibile cifra (stimata da Moore) di sette miliardi di tonnellate per ciascuna di quelle isole. </a:t>
            </a:r>
          </a:p>
        </p:txBody>
      </p:sp>
      <p:sp>
        <p:nvSpPr>
          <p:cNvPr id="11" name="Segnaposto piè di pagina 4">
            <a:extLst>
              <a:ext uri="{FF2B5EF4-FFF2-40B4-BE49-F238E27FC236}">
                <a16:creationId xmlns:a16="http://schemas.microsoft.com/office/drawing/2014/main" id="{7C9628DC-802E-4723-B9AA-424DB0CDB47B}"/>
              </a:ext>
            </a:extLst>
          </p:cNvPr>
          <p:cNvSpPr>
            <a:spLocks noGrp="1"/>
          </p:cNvSpPr>
          <p:nvPr>
            <p:ph type="ftr" sz="quarter" idx="11"/>
          </p:nvPr>
        </p:nvSpPr>
        <p:spPr>
          <a:xfrm>
            <a:off x="2784475" y="6356350"/>
            <a:ext cx="8620125" cy="365125"/>
          </a:xfrm>
        </p:spPr>
        <p:txBody>
          <a:bodyPr anchor="ctr">
            <a:normAutofit/>
          </a:bodyPr>
          <a:lstStyle/>
          <a:p>
            <a:pPr>
              <a:spcAft>
                <a:spcPts val="600"/>
              </a:spcAft>
            </a:pPr>
            <a:r>
              <a:rPr lang="it-IT"/>
              <a:t>Green school | LC, PV, SO, VA,| "L'importanza dell'acqua" Silvia Cerea - Lino Pizzochero</a:t>
            </a:r>
            <a:endParaRPr lang="it-IT" dirty="0"/>
          </a:p>
        </p:txBody>
      </p:sp>
      <p:pic>
        <p:nvPicPr>
          <p:cNvPr id="12" name="Segnaposto immagine 11" descr="Immagine che contiene nuotando, astice, fondale oceanico&#10;&#10;Descrizione generata automaticamente">
            <a:extLst>
              <a:ext uri="{FF2B5EF4-FFF2-40B4-BE49-F238E27FC236}">
                <a16:creationId xmlns:a16="http://schemas.microsoft.com/office/drawing/2014/main" id="{91A01A12-BDBB-42F1-83FD-2F5F1C6C993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651" b="1651"/>
          <a:stretch>
            <a:fillRect/>
          </a:stretch>
        </p:blipFill>
        <p:spPr>
          <a:xfrm>
            <a:off x="9258300" y="4552444"/>
            <a:ext cx="2354162" cy="1542751"/>
          </a:xfrm>
          <a:prstGeom prst="rect">
            <a:avLst/>
          </a:prstGeom>
          <a:ln w="25400">
            <a:solidFill>
              <a:schemeClr val="tx1"/>
            </a:solidFill>
          </a:ln>
        </p:spPr>
      </p:pic>
      <p:pic>
        <p:nvPicPr>
          <p:cNvPr id="7" name="Immagine 6" descr="Immagine che contiene blu&#10;&#10;Descrizione generata automaticamente">
            <a:extLst>
              <a:ext uri="{FF2B5EF4-FFF2-40B4-BE49-F238E27FC236}">
                <a16:creationId xmlns:a16="http://schemas.microsoft.com/office/drawing/2014/main" id="{61920818-126E-4DB6-A96B-68EA3E245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512" y="1009992"/>
            <a:ext cx="5314950" cy="3473450"/>
          </a:xfrm>
          <a:prstGeom prst="rect">
            <a:avLst/>
          </a:prstGeom>
          <a:ln w="25400">
            <a:solidFill>
              <a:schemeClr val="tx1"/>
            </a:solidFill>
          </a:ln>
        </p:spPr>
      </p:pic>
    </p:spTree>
    <p:extLst>
      <p:ext uri="{BB962C8B-B14F-4D97-AF65-F5344CB8AC3E}">
        <p14:creationId xmlns:p14="http://schemas.microsoft.com/office/powerpoint/2010/main" val="292874104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3BDF2D2-170F-4EE0-B762-6A205ADC5B31}"/>
              </a:ext>
            </a:extLst>
          </p:cNvPr>
          <p:cNvSpPr>
            <a:spLocks noGrp="1"/>
          </p:cNvSpPr>
          <p:nvPr>
            <p:ph type="dt" sz="half" idx="10"/>
          </p:nvPr>
        </p:nvSpPr>
        <p:spPr/>
        <p:txBody>
          <a:bodyPr/>
          <a:lstStyle/>
          <a:p>
            <a:r>
              <a:rPr lang="it-IT"/>
              <a:t>18/03/2021</a:t>
            </a:r>
          </a:p>
        </p:txBody>
      </p:sp>
      <p:sp>
        <p:nvSpPr>
          <p:cNvPr id="4" name="Segnaposto piè di pagina 3">
            <a:extLst>
              <a:ext uri="{FF2B5EF4-FFF2-40B4-BE49-F238E27FC236}">
                <a16:creationId xmlns:a16="http://schemas.microsoft.com/office/drawing/2014/main" id="{766D325B-B280-4CD3-9E4C-3C870AEA342B}"/>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5" name="Segnaposto numero diapositiva 4">
            <a:extLst>
              <a:ext uri="{FF2B5EF4-FFF2-40B4-BE49-F238E27FC236}">
                <a16:creationId xmlns:a16="http://schemas.microsoft.com/office/drawing/2014/main" id="{ACCA0D15-6E74-4ACD-8F38-20CD9B172824}"/>
              </a:ext>
            </a:extLst>
          </p:cNvPr>
          <p:cNvSpPr>
            <a:spLocks noGrp="1"/>
          </p:cNvSpPr>
          <p:nvPr>
            <p:ph type="sldNum" sz="quarter" idx="12"/>
          </p:nvPr>
        </p:nvSpPr>
        <p:spPr/>
        <p:txBody>
          <a:bodyPr/>
          <a:lstStyle/>
          <a:p>
            <a:fld id="{C4133F5E-49C4-4AB0-A56F-499B77090B1F}" type="slidenum">
              <a:rPr lang="it-IT" smtClean="0"/>
              <a:pPr/>
              <a:t>3</a:t>
            </a:fld>
            <a:endParaRPr lang="it-IT"/>
          </a:p>
        </p:txBody>
      </p:sp>
      <p:sp>
        <p:nvSpPr>
          <p:cNvPr id="6" name="Titolo 5">
            <a:extLst>
              <a:ext uri="{FF2B5EF4-FFF2-40B4-BE49-F238E27FC236}">
                <a16:creationId xmlns:a16="http://schemas.microsoft.com/office/drawing/2014/main" id="{5AD9E436-CA72-4BD3-86F4-CD05344E738C}"/>
              </a:ext>
            </a:extLst>
          </p:cNvPr>
          <p:cNvSpPr txBox="1">
            <a:spLocks noGrp="1"/>
          </p:cNvSpPr>
          <p:nvPr>
            <p:ph type="title"/>
          </p:nvPr>
        </p:nvSpPr>
        <p:spPr>
          <a:xfrm>
            <a:off x="357188" y="371988"/>
            <a:ext cx="11514137" cy="480131"/>
          </a:xfrm>
          <a:prstGeom prst="rect">
            <a:avLst/>
          </a:prstGeom>
          <a:noFill/>
        </p:spPr>
        <p:txBody>
          <a:bodyPr wrap="square" rtlCol="0">
            <a:spAutoFit/>
          </a:bodyPr>
          <a:lstStyle/>
          <a:p>
            <a:r>
              <a:rPr lang="it-IT" sz="2800" b="1" dirty="0">
                <a:solidFill>
                  <a:srgbClr val="002060"/>
                </a:solidFill>
              </a:rPr>
              <a:t>L’IMPORTANZA DELL’ACQUA: COMPONENTE DEGLI ORGANISMI</a:t>
            </a:r>
          </a:p>
        </p:txBody>
      </p:sp>
      <p:grpSp>
        <p:nvGrpSpPr>
          <p:cNvPr id="7" name="Gruppo 6">
            <a:extLst>
              <a:ext uri="{FF2B5EF4-FFF2-40B4-BE49-F238E27FC236}">
                <a16:creationId xmlns:a16="http://schemas.microsoft.com/office/drawing/2014/main" id="{E55EF511-DF0F-40D9-B216-B1A8CCB32226}"/>
              </a:ext>
            </a:extLst>
          </p:cNvPr>
          <p:cNvGrpSpPr/>
          <p:nvPr/>
        </p:nvGrpSpPr>
        <p:grpSpPr>
          <a:xfrm>
            <a:off x="2027405" y="1165030"/>
            <a:ext cx="7781814" cy="4751698"/>
            <a:chOff x="611560" y="1392352"/>
            <a:chExt cx="7781814" cy="4751698"/>
          </a:xfrm>
        </p:grpSpPr>
        <p:sp>
          <p:nvSpPr>
            <p:cNvPr id="8" name="CasellaDiTesto 7">
              <a:extLst>
                <a:ext uri="{FF2B5EF4-FFF2-40B4-BE49-F238E27FC236}">
                  <a16:creationId xmlns:a16="http://schemas.microsoft.com/office/drawing/2014/main" id="{7EB1C4C0-54C2-4C99-946C-5EA4A983DBB8}"/>
                </a:ext>
              </a:extLst>
            </p:cNvPr>
            <p:cNvSpPr txBox="1"/>
            <p:nvPr/>
          </p:nvSpPr>
          <p:spPr>
            <a:xfrm>
              <a:off x="611560" y="2454723"/>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Costituisce l’83% del sangue</a:t>
              </a:r>
            </a:p>
          </p:txBody>
        </p:sp>
        <p:sp>
          <p:nvSpPr>
            <p:cNvPr id="9" name="CasellaDiTesto 8">
              <a:extLst>
                <a:ext uri="{FF2B5EF4-FFF2-40B4-BE49-F238E27FC236}">
                  <a16:creationId xmlns:a16="http://schemas.microsoft.com/office/drawing/2014/main" id="{CC6D0BB4-1C9B-4DDD-B2DA-BD21C4EA24F2}"/>
                </a:ext>
              </a:extLst>
            </p:cNvPr>
            <p:cNvSpPr txBox="1"/>
            <p:nvPr/>
          </p:nvSpPr>
          <p:spPr>
            <a:xfrm>
              <a:off x="5502686" y="5217140"/>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Aiuta il corpo ad assorbire i nutrienti</a:t>
              </a:r>
            </a:p>
          </p:txBody>
        </p:sp>
        <p:sp>
          <p:nvSpPr>
            <p:cNvPr id="10" name="CasellaDiTesto 9">
              <a:extLst>
                <a:ext uri="{FF2B5EF4-FFF2-40B4-BE49-F238E27FC236}">
                  <a16:creationId xmlns:a16="http://schemas.microsoft.com/office/drawing/2014/main" id="{E8C29894-8095-4FCB-8F85-C0EA14AAE35C}"/>
                </a:ext>
              </a:extLst>
            </p:cNvPr>
            <p:cNvSpPr txBox="1"/>
            <p:nvPr/>
          </p:nvSpPr>
          <p:spPr>
            <a:xfrm>
              <a:off x="971600" y="5309474"/>
              <a:ext cx="1944216" cy="276999"/>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Lubrifica le articolazioni</a:t>
              </a:r>
            </a:p>
          </p:txBody>
        </p:sp>
        <p:sp>
          <p:nvSpPr>
            <p:cNvPr id="11" name="CasellaDiTesto 10">
              <a:extLst>
                <a:ext uri="{FF2B5EF4-FFF2-40B4-BE49-F238E27FC236}">
                  <a16:creationId xmlns:a16="http://schemas.microsoft.com/office/drawing/2014/main" id="{9FF01228-61EF-4791-A634-B5C8E013EE5D}"/>
                </a:ext>
              </a:extLst>
            </p:cNvPr>
            <p:cNvSpPr txBox="1"/>
            <p:nvPr/>
          </p:nvSpPr>
          <p:spPr>
            <a:xfrm>
              <a:off x="827584" y="3286397"/>
              <a:ext cx="1944216" cy="276999"/>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Elimina le tossine</a:t>
              </a:r>
            </a:p>
          </p:txBody>
        </p:sp>
        <p:sp>
          <p:nvSpPr>
            <p:cNvPr id="12" name="CasellaDiTesto 11">
              <a:extLst>
                <a:ext uri="{FF2B5EF4-FFF2-40B4-BE49-F238E27FC236}">
                  <a16:creationId xmlns:a16="http://schemas.microsoft.com/office/drawing/2014/main" id="{5E2E4F5C-FC48-4DDF-A799-3E923B76F8F2}"/>
                </a:ext>
              </a:extLst>
            </p:cNvPr>
            <p:cNvSpPr txBox="1"/>
            <p:nvPr/>
          </p:nvSpPr>
          <p:spPr>
            <a:xfrm>
              <a:off x="611560" y="4280895"/>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Costituisce il 22% dello scheletro</a:t>
              </a:r>
            </a:p>
          </p:txBody>
        </p:sp>
        <p:sp>
          <p:nvSpPr>
            <p:cNvPr id="13" name="CasellaDiTesto 12">
              <a:extLst>
                <a:ext uri="{FF2B5EF4-FFF2-40B4-BE49-F238E27FC236}">
                  <a16:creationId xmlns:a16="http://schemas.microsoft.com/office/drawing/2014/main" id="{AFFA9AA5-B3AB-4685-9D3D-4302C54E4030}"/>
                </a:ext>
              </a:extLst>
            </p:cNvPr>
            <p:cNvSpPr txBox="1"/>
            <p:nvPr/>
          </p:nvSpPr>
          <p:spPr>
            <a:xfrm>
              <a:off x="3203848" y="5682385"/>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Costituisce il 75% della massa muscolare</a:t>
              </a:r>
            </a:p>
          </p:txBody>
        </p:sp>
        <p:sp>
          <p:nvSpPr>
            <p:cNvPr id="14" name="CasellaDiTesto 13">
              <a:extLst>
                <a:ext uri="{FF2B5EF4-FFF2-40B4-BE49-F238E27FC236}">
                  <a16:creationId xmlns:a16="http://schemas.microsoft.com/office/drawing/2014/main" id="{B0E81A72-1A98-446F-881E-CA30B9127EEB}"/>
                </a:ext>
              </a:extLst>
            </p:cNvPr>
            <p:cNvSpPr txBox="1"/>
            <p:nvPr/>
          </p:nvSpPr>
          <p:spPr>
            <a:xfrm>
              <a:off x="6220877" y="2243087"/>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Trasporta l’ossigeno e i nutrienti alle cellule</a:t>
              </a:r>
            </a:p>
          </p:txBody>
        </p:sp>
        <p:sp>
          <p:nvSpPr>
            <p:cNvPr id="15" name="CasellaDiTesto 14">
              <a:extLst>
                <a:ext uri="{FF2B5EF4-FFF2-40B4-BE49-F238E27FC236}">
                  <a16:creationId xmlns:a16="http://schemas.microsoft.com/office/drawing/2014/main" id="{7473BB45-D642-45DB-9E2D-D8A7359D2654}"/>
                </a:ext>
              </a:extLst>
            </p:cNvPr>
            <p:cNvSpPr txBox="1"/>
            <p:nvPr/>
          </p:nvSpPr>
          <p:spPr>
            <a:xfrm>
              <a:off x="6276726" y="3117525"/>
              <a:ext cx="1944216" cy="276999"/>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Aiuta la respirazione</a:t>
              </a:r>
            </a:p>
          </p:txBody>
        </p:sp>
        <p:sp>
          <p:nvSpPr>
            <p:cNvPr id="16" name="CasellaDiTesto 15">
              <a:extLst>
                <a:ext uri="{FF2B5EF4-FFF2-40B4-BE49-F238E27FC236}">
                  <a16:creationId xmlns:a16="http://schemas.microsoft.com/office/drawing/2014/main" id="{83943F20-0093-42F9-AEAA-A759AF56DD5B}"/>
                </a:ext>
              </a:extLst>
            </p:cNvPr>
            <p:cNvSpPr txBox="1"/>
            <p:nvPr/>
          </p:nvSpPr>
          <p:spPr>
            <a:xfrm>
              <a:off x="6449158" y="3881257"/>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Aiuta a trasformare il cibo in energia</a:t>
              </a:r>
            </a:p>
          </p:txBody>
        </p:sp>
        <p:sp>
          <p:nvSpPr>
            <p:cNvPr id="17" name="CasellaDiTesto 16">
              <a:extLst>
                <a:ext uri="{FF2B5EF4-FFF2-40B4-BE49-F238E27FC236}">
                  <a16:creationId xmlns:a16="http://schemas.microsoft.com/office/drawing/2014/main" id="{34BAD12C-19E8-4E14-B848-DAC9F4490EF0}"/>
                </a:ext>
              </a:extLst>
            </p:cNvPr>
            <p:cNvSpPr txBox="1"/>
            <p:nvPr/>
          </p:nvSpPr>
          <p:spPr>
            <a:xfrm>
              <a:off x="6084168" y="4742560"/>
              <a:ext cx="1944216" cy="276999"/>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Protegge gli organi</a:t>
              </a:r>
            </a:p>
          </p:txBody>
        </p:sp>
        <p:pic>
          <p:nvPicPr>
            <p:cNvPr id="18" name="Immagine 17">
              <a:extLst>
                <a:ext uri="{FF2B5EF4-FFF2-40B4-BE49-F238E27FC236}">
                  <a16:creationId xmlns:a16="http://schemas.microsoft.com/office/drawing/2014/main" id="{4FD8F7ED-25DD-4C24-AB45-835CA9DB2E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6998" y="1780559"/>
              <a:ext cx="3312368" cy="3402941"/>
            </a:xfrm>
            <a:prstGeom prst="rect">
              <a:avLst/>
            </a:prstGeom>
          </p:spPr>
        </p:pic>
        <p:sp>
          <p:nvSpPr>
            <p:cNvPr id="19" name="CasellaDiTesto 18">
              <a:extLst>
                <a:ext uri="{FF2B5EF4-FFF2-40B4-BE49-F238E27FC236}">
                  <a16:creationId xmlns:a16="http://schemas.microsoft.com/office/drawing/2014/main" id="{9B34E171-7360-4128-A375-DFC7C83017A0}"/>
                </a:ext>
              </a:extLst>
            </p:cNvPr>
            <p:cNvSpPr txBox="1"/>
            <p:nvPr/>
          </p:nvSpPr>
          <p:spPr>
            <a:xfrm>
              <a:off x="5502686" y="1392352"/>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Costituisce il 75% del cervello</a:t>
              </a:r>
            </a:p>
          </p:txBody>
        </p:sp>
        <p:sp>
          <p:nvSpPr>
            <p:cNvPr id="20" name="CasellaDiTesto 19">
              <a:extLst>
                <a:ext uri="{FF2B5EF4-FFF2-40B4-BE49-F238E27FC236}">
                  <a16:creationId xmlns:a16="http://schemas.microsoft.com/office/drawing/2014/main" id="{E176A920-E870-4174-BD19-96DDB78FE885}"/>
                </a:ext>
              </a:extLst>
            </p:cNvPr>
            <p:cNvSpPr txBox="1"/>
            <p:nvPr/>
          </p:nvSpPr>
          <p:spPr>
            <a:xfrm>
              <a:off x="1621246" y="1392352"/>
              <a:ext cx="1944216" cy="461665"/>
            </a:xfrm>
            <a:prstGeom prst="rect">
              <a:avLst/>
            </a:prstGeom>
            <a:noFill/>
          </p:spPr>
          <p:txBody>
            <a:bodyPr wrap="square" rtlCol="0">
              <a:spAutoFit/>
            </a:bodyPr>
            <a:lstStyle/>
            <a:p>
              <a:r>
                <a:rPr lang="it-IT" sz="1200" dirty="0">
                  <a:solidFill>
                    <a:srgbClr val="002060"/>
                  </a:solidFill>
                  <a:latin typeface="Comic Sans MS" panose="030F0702030302020204" pitchFamily="66" charset="0"/>
                </a:rPr>
                <a:t>Regola la temperatura corporea</a:t>
              </a:r>
            </a:p>
          </p:txBody>
        </p:sp>
      </p:grpSp>
    </p:spTree>
    <p:extLst>
      <p:ext uri="{BB962C8B-B14F-4D97-AF65-F5344CB8AC3E}">
        <p14:creationId xmlns:p14="http://schemas.microsoft.com/office/powerpoint/2010/main" val="411602264"/>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8058DF3-D4E8-48B3-8DBF-93B3A2422FA3}"/>
              </a:ext>
            </a:extLst>
          </p:cNvPr>
          <p:cNvPicPr>
            <a:picLocks noChangeAspect="1"/>
          </p:cNvPicPr>
          <p:nvPr/>
        </p:nvPicPr>
        <p:blipFill>
          <a:blip r:embed="rId2"/>
          <a:stretch>
            <a:fillRect/>
          </a:stretch>
        </p:blipFill>
        <p:spPr>
          <a:xfrm>
            <a:off x="5062080" y="1049376"/>
            <a:ext cx="6656463" cy="4959065"/>
          </a:xfrm>
          <a:prstGeom prst="rect">
            <a:avLst/>
          </a:prstGeom>
          <a:noFill/>
        </p:spPr>
      </p:pic>
      <p:sp>
        <p:nvSpPr>
          <p:cNvPr id="8" name="CasellaDiTesto 7">
            <a:extLst>
              <a:ext uri="{FF2B5EF4-FFF2-40B4-BE49-F238E27FC236}">
                <a16:creationId xmlns:a16="http://schemas.microsoft.com/office/drawing/2014/main" id="{431AA4A5-2BFB-42AE-A8C6-E327D4AB2C30}"/>
              </a:ext>
            </a:extLst>
          </p:cNvPr>
          <p:cNvSpPr txBox="1"/>
          <p:nvPr/>
        </p:nvSpPr>
        <p:spPr>
          <a:xfrm>
            <a:off x="305546" y="966920"/>
            <a:ext cx="4587498" cy="5990860"/>
          </a:xfrm>
          <a:prstGeom prst="rect">
            <a:avLst/>
          </a:prstGeom>
        </p:spPr>
        <p:txBody>
          <a:bodyPr vert="horz" lIns="91440" tIns="45720" rIns="91440" bIns="45720" rtlCol="0">
            <a:normAutofit/>
          </a:bodyPr>
          <a:lstStyle/>
          <a:p>
            <a:pPr>
              <a:lnSpc>
                <a:spcPct val="90000"/>
              </a:lnSpc>
              <a:spcBef>
                <a:spcPts val="1000"/>
              </a:spcBef>
            </a:pPr>
            <a:r>
              <a:rPr lang="it-IT" sz="2400" kern="1200" dirty="0">
                <a:solidFill>
                  <a:srgbClr val="002060"/>
                </a:solidFill>
              </a:rPr>
              <a:t>Situata tra Elba e Corsica è lunga decine di km e si trova IN corrispondenza del «Santuario dei Cetacei».</a:t>
            </a:r>
          </a:p>
          <a:p>
            <a:pPr>
              <a:lnSpc>
                <a:spcPct val="90000"/>
              </a:lnSpc>
              <a:spcBef>
                <a:spcPts val="1000"/>
              </a:spcBef>
            </a:pPr>
            <a:r>
              <a:rPr lang="it-IT" sz="2400" kern="1200" dirty="0">
                <a:solidFill>
                  <a:srgbClr val="002060"/>
                </a:solidFill>
              </a:rPr>
              <a:t>E’ densa il doppio di quella del Pacifico.</a:t>
            </a:r>
          </a:p>
          <a:p>
            <a:pPr>
              <a:lnSpc>
                <a:spcPct val="90000"/>
              </a:lnSpc>
              <a:spcBef>
                <a:spcPts val="1000"/>
              </a:spcBef>
            </a:pPr>
            <a:r>
              <a:rPr lang="it-IT" sz="2400" kern="1200" dirty="0">
                <a:solidFill>
                  <a:srgbClr val="002060"/>
                </a:solidFill>
              </a:rPr>
              <a:t>E’ visibile solo per qualche settimana: dipende dalle correnti e dai venti tra Elba e Corsica.</a:t>
            </a:r>
          </a:p>
          <a:p>
            <a:pPr>
              <a:lnSpc>
                <a:spcPct val="90000"/>
              </a:lnSpc>
              <a:spcBef>
                <a:spcPts val="1000"/>
              </a:spcBef>
            </a:pPr>
            <a:r>
              <a:rPr lang="it-IT" sz="2400" kern="1200" dirty="0">
                <a:solidFill>
                  <a:srgbClr val="002060"/>
                </a:solidFill>
              </a:rPr>
              <a:t>E’ formata dai frammenti di bicchieri, cannucce, bottigliette, scarpe, vestiti la maggior parte di quali sono ridotti a </a:t>
            </a:r>
            <a:r>
              <a:rPr lang="it-IT" sz="2400" b="1" kern="1200" dirty="0">
                <a:solidFill>
                  <a:srgbClr val="002060"/>
                </a:solidFill>
              </a:rPr>
              <a:t>dimensioni non superiori ai 2 millimetri</a:t>
            </a:r>
          </a:p>
        </p:txBody>
      </p:sp>
      <p:sp>
        <p:nvSpPr>
          <p:cNvPr id="2" name="Segnaposto data 1">
            <a:extLst>
              <a:ext uri="{FF2B5EF4-FFF2-40B4-BE49-F238E27FC236}">
                <a16:creationId xmlns:a16="http://schemas.microsoft.com/office/drawing/2014/main" id="{E465B426-19B5-4832-949E-DC20845A902E}"/>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3" name="Segnaposto piè di pagina 2">
            <a:extLst>
              <a:ext uri="{FF2B5EF4-FFF2-40B4-BE49-F238E27FC236}">
                <a16:creationId xmlns:a16="http://schemas.microsoft.com/office/drawing/2014/main" id="{F5DCD742-701A-46EA-886F-70EF90AE1DE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a:t>Green school | LC, PV, SO, VA,| "L'importanza dell'acqua" Silvia Cerea - Lino Pizzochero</a:t>
            </a:r>
            <a:endParaRPr lang="it-IT" kern="1200" dirty="0">
              <a:latin typeface="+mn-lt"/>
              <a:ea typeface="+mn-ea"/>
              <a:cs typeface="+mn-cs"/>
            </a:endParaRPr>
          </a:p>
        </p:txBody>
      </p:sp>
      <p:sp>
        <p:nvSpPr>
          <p:cNvPr id="4" name="Segnaposto numero diapositiva 3">
            <a:extLst>
              <a:ext uri="{FF2B5EF4-FFF2-40B4-BE49-F238E27FC236}">
                <a16:creationId xmlns:a16="http://schemas.microsoft.com/office/drawing/2014/main" id="{00ACED10-1CAC-415F-99E7-34CDAA1A53AF}"/>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30</a:t>
            </a:fld>
            <a:endParaRPr lang="it-IT"/>
          </a:p>
        </p:txBody>
      </p:sp>
      <p:sp>
        <p:nvSpPr>
          <p:cNvPr id="5" name="CasellaDiTesto 4">
            <a:extLst>
              <a:ext uri="{FF2B5EF4-FFF2-40B4-BE49-F238E27FC236}">
                <a16:creationId xmlns:a16="http://schemas.microsoft.com/office/drawing/2014/main" id="{130F01FE-25E6-42BF-91C5-CC1C817DA46E}"/>
              </a:ext>
            </a:extLst>
          </p:cNvPr>
          <p:cNvSpPr txBox="1"/>
          <p:nvPr/>
        </p:nvSpPr>
        <p:spPr>
          <a:xfrm>
            <a:off x="185980" y="264784"/>
            <a:ext cx="7377193" cy="584775"/>
          </a:xfrm>
          <a:prstGeom prst="rect">
            <a:avLst/>
          </a:prstGeom>
          <a:noFill/>
        </p:spPr>
        <p:txBody>
          <a:bodyPr wrap="square" rtlCol="0">
            <a:spAutoFit/>
          </a:bodyPr>
          <a:lstStyle/>
          <a:p>
            <a:r>
              <a:rPr lang="it-IT" sz="3200" dirty="0">
                <a:solidFill>
                  <a:srgbClr val="002060"/>
                </a:solidFill>
              </a:rPr>
              <a:t>Isola di plastica nel mediterraneo</a:t>
            </a:r>
          </a:p>
        </p:txBody>
      </p:sp>
    </p:spTree>
    <p:extLst>
      <p:ext uri="{BB962C8B-B14F-4D97-AF65-F5344CB8AC3E}">
        <p14:creationId xmlns:p14="http://schemas.microsoft.com/office/powerpoint/2010/main" val="2325581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22327D6-F271-494B-8079-B8B59CBB0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123" y="399013"/>
            <a:ext cx="3957485" cy="5609430"/>
          </a:xfrm>
          <a:prstGeom prst="rect">
            <a:avLst/>
          </a:prstGeom>
          <a:noFill/>
        </p:spPr>
      </p:pic>
      <p:sp>
        <p:nvSpPr>
          <p:cNvPr id="13" name="Title 2">
            <a:extLst>
              <a:ext uri="{FF2B5EF4-FFF2-40B4-BE49-F238E27FC236}">
                <a16:creationId xmlns:a16="http://schemas.microsoft.com/office/drawing/2014/main" id="{52E9A47D-0A6F-49CB-94E1-9F3E41FB9591}"/>
              </a:ext>
            </a:extLst>
          </p:cNvPr>
          <p:cNvSpPr>
            <a:spLocks noGrp="1"/>
          </p:cNvSpPr>
          <p:nvPr>
            <p:ph type="title"/>
          </p:nvPr>
        </p:nvSpPr>
        <p:spPr>
          <a:xfrm>
            <a:off x="394393" y="136525"/>
            <a:ext cx="4408515" cy="1161932"/>
          </a:xfrm>
        </p:spPr>
        <p:txBody>
          <a:bodyPr vert="horz" lIns="91440" tIns="45720" rIns="91440" bIns="45720" rtlCol="0" anchor="b">
            <a:normAutofit/>
          </a:bodyPr>
          <a:lstStyle/>
          <a:p>
            <a:r>
              <a:rPr lang="it-IT" dirty="0"/>
              <a:t>Q</a:t>
            </a:r>
            <a:r>
              <a:rPr lang="it-IT" kern="1200" dirty="0">
                <a:latin typeface="+mj-lt"/>
                <a:ea typeface="+mj-ea"/>
                <a:cs typeface="+mj-cs"/>
              </a:rPr>
              <a:t>uali rifiuti arrivano in mare</a:t>
            </a:r>
          </a:p>
        </p:txBody>
      </p:sp>
      <p:sp>
        <p:nvSpPr>
          <p:cNvPr id="8" name="CasellaDiTesto 7">
            <a:extLst>
              <a:ext uri="{FF2B5EF4-FFF2-40B4-BE49-F238E27FC236}">
                <a16:creationId xmlns:a16="http://schemas.microsoft.com/office/drawing/2014/main" id="{F23A3DCB-C4D0-4B4B-BC45-F779AB0543EE}"/>
              </a:ext>
            </a:extLst>
          </p:cNvPr>
          <p:cNvSpPr txBox="1"/>
          <p:nvPr/>
        </p:nvSpPr>
        <p:spPr>
          <a:xfrm>
            <a:off x="184727" y="1298457"/>
            <a:ext cx="4692073" cy="4105757"/>
          </a:xfrm>
          <a:prstGeom prst="rect">
            <a:avLst/>
          </a:prstGeom>
        </p:spPr>
        <p:txBody>
          <a:bodyPr vert="horz" lIns="91440" tIns="45720" rIns="91440" bIns="45720" rtlCol="0">
            <a:noAutofit/>
          </a:bodyPr>
          <a:lstStyle/>
          <a:p>
            <a:pPr>
              <a:lnSpc>
                <a:spcPct val="90000"/>
              </a:lnSpc>
              <a:spcBef>
                <a:spcPts val="1000"/>
              </a:spcBef>
            </a:pPr>
            <a:r>
              <a:rPr lang="it-IT" sz="1600" b="1" kern="1200" dirty="0">
                <a:latin typeface="+mn-lt"/>
                <a:ea typeface="+mn-ea"/>
                <a:cs typeface="+mn-cs"/>
              </a:rPr>
              <a:t>bottiglie di plastica</a:t>
            </a:r>
            <a:endParaRPr lang="it-IT" sz="1600" kern="1200" dirty="0">
              <a:latin typeface="+mn-lt"/>
              <a:ea typeface="+mn-ea"/>
              <a:cs typeface="+mn-cs"/>
            </a:endParaRPr>
          </a:p>
          <a:p>
            <a:pPr>
              <a:lnSpc>
                <a:spcPct val="90000"/>
              </a:lnSpc>
              <a:spcBef>
                <a:spcPts val="1000"/>
              </a:spcBef>
            </a:pPr>
            <a:r>
              <a:rPr lang="it-IT" sz="1600" b="1" kern="1200" dirty="0">
                <a:latin typeface="+mn-lt"/>
                <a:ea typeface="+mn-ea"/>
                <a:cs typeface="+mn-cs"/>
              </a:rPr>
              <a:t>involucri per patatine e snack dolci</a:t>
            </a:r>
            <a:r>
              <a:rPr lang="it-IT" sz="1600" kern="1200" dirty="0">
                <a:latin typeface="+mn-lt"/>
                <a:ea typeface="+mn-ea"/>
                <a:cs typeface="+mn-cs"/>
              </a:rPr>
              <a:t>. </a:t>
            </a:r>
          </a:p>
          <a:p>
            <a:pPr>
              <a:lnSpc>
                <a:spcPct val="90000"/>
              </a:lnSpc>
              <a:spcBef>
                <a:spcPts val="1000"/>
              </a:spcBef>
            </a:pPr>
            <a:r>
              <a:rPr lang="it-IT" sz="1600" b="1" kern="1200" dirty="0">
                <a:latin typeface="+mn-lt"/>
                <a:ea typeface="+mn-ea"/>
                <a:cs typeface="+mn-cs"/>
              </a:rPr>
              <a:t>mozziconi di sigarette</a:t>
            </a:r>
            <a:r>
              <a:rPr lang="it-IT" sz="1600" kern="1200" dirty="0">
                <a:latin typeface="+mn-lt"/>
                <a:ea typeface="+mn-ea"/>
                <a:cs typeface="+mn-cs"/>
              </a:rPr>
              <a:t>; </a:t>
            </a:r>
          </a:p>
          <a:p>
            <a:pPr>
              <a:lnSpc>
                <a:spcPct val="90000"/>
              </a:lnSpc>
              <a:spcBef>
                <a:spcPts val="1000"/>
              </a:spcBef>
            </a:pPr>
            <a:r>
              <a:rPr lang="it-IT" sz="1600" b="1" kern="1200" dirty="0">
                <a:latin typeface="+mn-lt"/>
                <a:ea typeface="+mn-ea"/>
                <a:cs typeface="+mn-cs"/>
              </a:rPr>
              <a:t>contenitori da asporto </a:t>
            </a:r>
            <a:r>
              <a:rPr lang="it-IT" sz="1600" kern="1200" dirty="0">
                <a:latin typeface="+mn-lt"/>
                <a:ea typeface="+mn-ea"/>
                <a:cs typeface="+mn-cs"/>
              </a:rPr>
              <a:t>in plastica o polistirolo; </a:t>
            </a:r>
          </a:p>
          <a:p>
            <a:pPr>
              <a:lnSpc>
                <a:spcPct val="90000"/>
              </a:lnSpc>
              <a:spcBef>
                <a:spcPts val="1000"/>
              </a:spcBef>
            </a:pPr>
            <a:r>
              <a:rPr lang="it-IT" sz="1600" b="1" kern="1200" dirty="0" err="1">
                <a:latin typeface="+mn-lt"/>
                <a:ea typeface="+mn-ea"/>
                <a:cs typeface="+mn-cs"/>
              </a:rPr>
              <a:t>cotton</a:t>
            </a:r>
            <a:r>
              <a:rPr lang="it-IT" sz="1600" b="1" kern="1200" dirty="0">
                <a:latin typeface="+mn-lt"/>
                <a:ea typeface="+mn-ea"/>
                <a:cs typeface="+mn-cs"/>
              </a:rPr>
              <a:t> </a:t>
            </a:r>
            <a:r>
              <a:rPr lang="it-IT" sz="1600" b="1" kern="1200" dirty="0" err="1">
                <a:latin typeface="+mn-lt"/>
                <a:ea typeface="+mn-ea"/>
                <a:cs typeface="+mn-cs"/>
              </a:rPr>
              <a:t>fiocc</a:t>
            </a:r>
            <a:r>
              <a:rPr lang="it-IT" sz="1600" kern="1200" dirty="0">
                <a:latin typeface="+mn-lt"/>
                <a:ea typeface="+mn-ea"/>
                <a:cs typeface="+mn-cs"/>
              </a:rPr>
              <a:t>; </a:t>
            </a:r>
          </a:p>
          <a:p>
            <a:pPr>
              <a:lnSpc>
                <a:spcPct val="90000"/>
              </a:lnSpc>
              <a:spcBef>
                <a:spcPts val="1000"/>
              </a:spcBef>
            </a:pPr>
            <a:r>
              <a:rPr lang="it-IT" sz="1600" b="1" kern="1200" dirty="0">
                <a:latin typeface="+mn-lt"/>
                <a:ea typeface="+mn-ea"/>
                <a:cs typeface="+mn-cs"/>
              </a:rPr>
              <a:t>bicchieri di plastica </a:t>
            </a:r>
            <a:r>
              <a:rPr lang="it-IT" sz="1600" kern="1200" dirty="0">
                <a:latin typeface="+mn-lt"/>
                <a:ea typeface="+mn-ea"/>
                <a:cs typeface="+mn-cs"/>
              </a:rPr>
              <a:t>monouso; </a:t>
            </a:r>
          </a:p>
          <a:p>
            <a:pPr>
              <a:lnSpc>
                <a:spcPct val="90000"/>
              </a:lnSpc>
              <a:spcBef>
                <a:spcPts val="1000"/>
              </a:spcBef>
            </a:pPr>
            <a:r>
              <a:rPr lang="it-IT" sz="1600" b="1" kern="1200" dirty="0">
                <a:latin typeface="+mn-lt"/>
                <a:ea typeface="+mn-ea"/>
                <a:cs typeface="+mn-cs"/>
              </a:rPr>
              <a:t>dispositivi sanitari </a:t>
            </a:r>
            <a:r>
              <a:rPr lang="it-IT" sz="1600" kern="1200" dirty="0">
                <a:latin typeface="+mn-lt"/>
                <a:ea typeface="+mn-ea"/>
                <a:cs typeface="+mn-cs"/>
              </a:rPr>
              <a:t>(pannolini, assorbenti igienici, </a:t>
            </a:r>
            <a:r>
              <a:rPr lang="it-IT" sz="1600" kern="1200" dirty="0" err="1">
                <a:latin typeface="+mn-lt"/>
                <a:ea typeface="+mn-ea"/>
                <a:cs typeface="+mn-cs"/>
              </a:rPr>
              <a:t>tamponi,salviettine</a:t>
            </a:r>
            <a:r>
              <a:rPr lang="it-IT" sz="1600" kern="1200" dirty="0">
                <a:latin typeface="+mn-lt"/>
                <a:ea typeface="+mn-ea"/>
                <a:cs typeface="+mn-cs"/>
              </a:rPr>
              <a:t> umidificate).</a:t>
            </a:r>
          </a:p>
          <a:p>
            <a:pPr>
              <a:lnSpc>
                <a:spcPct val="90000"/>
              </a:lnSpc>
              <a:spcBef>
                <a:spcPts val="1000"/>
              </a:spcBef>
            </a:pPr>
            <a:r>
              <a:rPr lang="it-IT" sz="1600" b="1" kern="1200" dirty="0">
                <a:latin typeface="+mn-lt"/>
                <a:ea typeface="+mn-ea"/>
                <a:cs typeface="+mn-cs"/>
              </a:rPr>
              <a:t>pacchetti di sigarette</a:t>
            </a:r>
          </a:p>
          <a:p>
            <a:pPr>
              <a:lnSpc>
                <a:spcPct val="90000"/>
              </a:lnSpc>
              <a:spcBef>
                <a:spcPts val="1000"/>
              </a:spcBef>
            </a:pPr>
            <a:r>
              <a:rPr lang="it-IT" sz="1600" b="1" kern="1200" dirty="0">
                <a:latin typeface="+mn-lt"/>
                <a:ea typeface="+mn-ea"/>
                <a:cs typeface="+mn-cs"/>
              </a:rPr>
              <a:t>Cannucce</a:t>
            </a:r>
            <a:r>
              <a:rPr lang="it-IT" sz="1600" kern="1200" dirty="0">
                <a:latin typeface="+mn-lt"/>
                <a:ea typeface="+mn-ea"/>
                <a:cs typeface="+mn-cs"/>
              </a:rPr>
              <a:t>, </a:t>
            </a:r>
            <a:r>
              <a:rPr lang="it-IT" sz="1600" b="1" kern="1200" dirty="0">
                <a:latin typeface="+mn-lt"/>
                <a:ea typeface="+mn-ea"/>
                <a:cs typeface="+mn-cs"/>
              </a:rPr>
              <a:t>mixer</a:t>
            </a:r>
            <a:r>
              <a:rPr lang="it-IT" sz="1600" kern="1200" dirty="0">
                <a:latin typeface="+mn-lt"/>
                <a:ea typeface="+mn-ea"/>
                <a:cs typeface="+mn-cs"/>
              </a:rPr>
              <a:t> per cocktail, </a:t>
            </a:r>
            <a:r>
              <a:rPr lang="it-IT" sz="1600" b="1" kern="1200" dirty="0">
                <a:latin typeface="+mn-lt"/>
                <a:ea typeface="+mn-ea"/>
                <a:cs typeface="+mn-cs"/>
              </a:rPr>
              <a:t>posate</a:t>
            </a:r>
            <a:r>
              <a:rPr lang="it-IT" sz="1600" kern="1200" dirty="0">
                <a:latin typeface="+mn-lt"/>
                <a:ea typeface="+mn-ea"/>
                <a:cs typeface="+mn-cs"/>
              </a:rPr>
              <a:t> usa e getta</a:t>
            </a:r>
          </a:p>
          <a:p>
            <a:pPr>
              <a:lnSpc>
                <a:spcPct val="90000"/>
              </a:lnSpc>
              <a:spcBef>
                <a:spcPts val="1000"/>
              </a:spcBef>
            </a:pPr>
            <a:r>
              <a:rPr lang="it-IT" sz="1600" b="1" kern="1200" dirty="0">
                <a:latin typeface="+mn-lt"/>
                <a:ea typeface="+mn-ea"/>
                <a:cs typeface="+mn-cs"/>
              </a:rPr>
              <a:t>Sacchetti di plastica</a:t>
            </a:r>
          </a:p>
          <a:p>
            <a:pPr>
              <a:lnSpc>
                <a:spcPct val="90000"/>
              </a:lnSpc>
              <a:spcBef>
                <a:spcPts val="1000"/>
              </a:spcBef>
            </a:pPr>
            <a:r>
              <a:rPr lang="it-IT" sz="1600" b="1" kern="1200" dirty="0">
                <a:latin typeface="+mn-lt"/>
                <a:ea typeface="+mn-ea"/>
                <a:cs typeface="+mn-cs"/>
              </a:rPr>
              <a:t>Fonte: </a:t>
            </a:r>
            <a:r>
              <a:rPr lang="it-IT" sz="1600" b="1" kern="1200" dirty="0">
                <a:latin typeface="+mn-lt"/>
                <a:ea typeface="+mn-ea"/>
                <a:cs typeface="+mn-cs"/>
                <a:hlinkClick r:id="rId3"/>
              </a:rPr>
              <a:t>https://www.regionieambiente.it/fiumi_plastica_finiscono_in_mare/#:~:text=Gli%20autori%20del%20rapporto%20hanno,nei%20mari%20proviene%20dai%20fiumi</a:t>
            </a:r>
            <a:endParaRPr lang="it-IT" sz="1600" b="1" kern="1200" dirty="0">
              <a:latin typeface="+mn-lt"/>
              <a:ea typeface="+mn-ea"/>
              <a:cs typeface="+mn-cs"/>
            </a:endParaRPr>
          </a:p>
        </p:txBody>
      </p:sp>
      <p:sp>
        <p:nvSpPr>
          <p:cNvPr id="2" name="Segnaposto data 1">
            <a:extLst>
              <a:ext uri="{FF2B5EF4-FFF2-40B4-BE49-F238E27FC236}">
                <a16:creationId xmlns:a16="http://schemas.microsoft.com/office/drawing/2014/main" id="{62A00023-ECE1-488D-AA34-5DB461F381CA}"/>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4" name="Segnaposto numero diapositiva 3">
            <a:extLst>
              <a:ext uri="{FF2B5EF4-FFF2-40B4-BE49-F238E27FC236}">
                <a16:creationId xmlns:a16="http://schemas.microsoft.com/office/drawing/2014/main" id="{80CC4609-9508-405C-BC00-611BE201531B}"/>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31</a:t>
            </a:fld>
            <a:endParaRPr lang="it-IT"/>
          </a:p>
        </p:txBody>
      </p:sp>
      <p:sp>
        <p:nvSpPr>
          <p:cNvPr id="10" name="Segnaposto piè di pagina 4">
            <a:extLst>
              <a:ext uri="{FF2B5EF4-FFF2-40B4-BE49-F238E27FC236}">
                <a16:creationId xmlns:a16="http://schemas.microsoft.com/office/drawing/2014/main" id="{B14CFCC0-5CAB-43D5-BFE5-5DD8AB456E26}"/>
              </a:ext>
            </a:extLst>
          </p:cNvPr>
          <p:cNvSpPr>
            <a:spLocks noGrp="1"/>
          </p:cNvSpPr>
          <p:nvPr>
            <p:ph type="ftr" sz="quarter" idx="11"/>
          </p:nvPr>
        </p:nvSpPr>
        <p:spPr>
          <a:xfrm>
            <a:off x="2784475" y="6356350"/>
            <a:ext cx="8620125" cy="365125"/>
          </a:xfrm>
        </p:spPr>
        <p:txBody>
          <a:bodyPr anchor="ctr">
            <a:normAutofit/>
          </a:bodyPr>
          <a:lstStyle/>
          <a:p>
            <a:pPr>
              <a:spcAft>
                <a:spcPts val="600"/>
              </a:spcAft>
            </a:pPr>
            <a:r>
              <a:rPr lang="it-IT"/>
              <a:t>Green school | LC, PV, SO, VA,| "L'importanza dell'acqua" Silvia Cerea - Lino Pizzochero</a:t>
            </a:r>
            <a:endParaRPr lang="it-IT" dirty="0"/>
          </a:p>
        </p:txBody>
      </p:sp>
    </p:spTree>
    <p:extLst>
      <p:ext uri="{BB962C8B-B14F-4D97-AF65-F5344CB8AC3E}">
        <p14:creationId xmlns:p14="http://schemas.microsoft.com/office/powerpoint/2010/main" val="294648874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egnaposto immagine 20" descr="Immagine che contiene esterni, spiaggia, natura, costa&#10;&#10;Descrizione generata automaticamente">
            <a:extLst>
              <a:ext uri="{FF2B5EF4-FFF2-40B4-BE49-F238E27FC236}">
                <a16:creationId xmlns:a16="http://schemas.microsoft.com/office/drawing/2014/main" id="{7C48F675-D09E-42F1-B99D-13799CF371C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299" r="4300" b="1"/>
          <a:stretch/>
        </p:blipFill>
        <p:spPr>
          <a:xfrm>
            <a:off x="8160589" y="988541"/>
            <a:ext cx="4031411" cy="3113902"/>
          </a:xfrm>
          <a:noFill/>
          <a:ln w="12700">
            <a:solidFill>
              <a:schemeClr val="tx1"/>
            </a:solidFill>
          </a:ln>
        </p:spPr>
      </p:pic>
      <p:sp>
        <p:nvSpPr>
          <p:cNvPr id="2" name="Titolo 1">
            <a:extLst>
              <a:ext uri="{FF2B5EF4-FFF2-40B4-BE49-F238E27FC236}">
                <a16:creationId xmlns:a16="http://schemas.microsoft.com/office/drawing/2014/main" id="{AC790558-938D-46C2-A82A-22DC16038060}"/>
              </a:ext>
            </a:extLst>
          </p:cNvPr>
          <p:cNvSpPr>
            <a:spLocks noGrp="1"/>
          </p:cNvSpPr>
          <p:nvPr>
            <p:ph type="title"/>
          </p:nvPr>
        </p:nvSpPr>
        <p:spPr>
          <a:xfrm>
            <a:off x="402955" y="151018"/>
            <a:ext cx="5534697" cy="723014"/>
          </a:xfrm>
        </p:spPr>
        <p:txBody>
          <a:bodyPr anchor="b">
            <a:normAutofit/>
          </a:bodyPr>
          <a:lstStyle/>
          <a:p>
            <a:pPr algn="l"/>
            <a:r>
              <a:rPr lang="it-IT" sz="3600" dirty="0">
                <a:solidFill>
                  <a:srgbClr val="002060"/>
                </a:solidFill>
              </a:rPr>
              <a:t>Riflessione…</a:t>
            </a:r>
          </a:p>
        </p:txBody>
      </p:sp>
      <p:sp>
        <p:nvSpPr>
          <p:cNvPr id="6" name="Segnaposto contenuto 5">
            <a:extLst>
              <a:ext uri="{FF2B5EF4-FFF2-40B4-BE49-F238E27FC236}">
                <a16:creationId xmlns:a16="http://schemas.microsoft.com/office/drawing/2014/main" id="{2482F94C-A3D8-4C05-8C0E-2E97823847B9}"/>
              </a:ext>
            </a:extLst>
          </p:cNvPr>
          <p:cNvSpPr>
            <a:spLocks noGrp="1"/>
          </p:cNvSpPr>
          <p:nvPr>
            <p:ph type="body" sz="half" idx="2"/>
          </p:nvPr>
        </p:nvSpPr>
        <p:spPr>
          <a:xfrm>
            <a:off x="203200" y="4326082"/>
            <a:ext cx="11785600" cy="1625600"/>
          </a:xfrm>
        </p:spPr>
        <p:txBody>
          <a:bodyPr>
            <a:noAutofit/>
          </a:bodyPr>
          <a:lstStyle/>
          <a:p>
            <a:r>
              <a:rPr lang="it-IT" sz="2800" dirty="0">
                <a:solidFill>
                  <a:srgbClr val="002060"/>
                </a:solidFill>
              </a:rPr>
              <a:t>Una parte di questi rifiuti non si degrada o, comunque, prima di decomporsi rientra nella rete alimentare ed arriva fino alla nostra tavola in alimenti contaminati come pesce, molluschi, sale…  Si stima che un essere umano possa ingerire fino a 50.000 particelle di microplastica all’anno.</a:t>
            </a:r>
          </a:p>
          <a:p>
            <a:endParaRPr lang="it-IT" sz="2800" dirty="0">
              <a:solidFill>
                <a:srgbClr val="002060"/>
              </a:solidFill>
            </a:endParaRPr>
          </a:p>
        </p:txBody>
      </p:sp>
      <p:sp>
        <p:nvSpPr>
          <p:cNvPr id="3" name="Segnaposto data 2">
            <a:extLst>
              <a:ext uri="{FF2B5EF4-FFF2-40B4-BE49-F238E27FC236}">
                <a16:creationId xmlns:a16="http://schemas.microsoft.com/office/drawing/2014/main" id="{77A5023B-5F1C-4EEB-A5FB-68BCD12A47D1}"/>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numero diapositiva 4">
            <a:extLst>
              <a:ext uri="{FF2B5EF4-FFF2-40B4-BE49-F238E27FC236}">
                <a16:creationId xmlns:a16="http://schemas.microsoft.com/office/drawing/2014/main" id="{7671B496-5943-4B40-BE7B-174884D2D9DD}"/>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32</a:t>
            </a:fld>
            <a:endParaRPr lang="it-IT"/>
          </a:p>
        </p:txBody>
      </p:sp>
      <p:sp>
        <p:nvSpPr>
          <p:cNvPr id="8" name="Segnaposto piè di pagina 4">
            <a:extLst>
              <a:ext uri="{FF2B5EF4-FFF2-40B4-BE49-F238E27FC236}">
                <a16:creationId xmlns:a16="http://schemas.microsoft.com/office/drawing/2014/main" id="{D0677CA3-48E0-4103-9092-94D54552ADE5}"/>
              </a:ext>
            </a:extLst>
          </p:cNvPr>
          <p:cNvSpPr>
            <a:spLocks noGrp="1"/>
          </p:cNvSpPr>
          <p:nvPr>
            <p:ph type="ftr" sz="quarter" idx="11"/>
          </p:nvPr>
        </p:nvSpPr>
        <p:spPr>
          <a:xfrm>
            <a:off x="2784475" y="6356350"/>
            <a:ext cx="8620125" cy="365125"/>
          </a:xfrm>
        </p:spPr>
        <p:txBody>
          <a:bodyPr anchor="ctr">
            <a:normAutofit/>
          </a:bodyPr>
          <a:lstStyle/>
          <a:p>
            <a:pPr>
              <a:spcAft>
                <a:spcPts val="600"/>
              </a:spcAft>
            </a:pPr>
            <a:r>
              <a:rPr lang="it-IT"/>
              <a:t>Green school | LC, PV, SO, VA,| "L'importanza dell'acqua" Silvia Cerea - Lino Pizzochero</a:t>
            </a:r>
            <a:endParaRPr lang="it-IT" dirty="0"/>
          </a:p>
        </p:txBody>
      </p:sp>
      <p:pic>
        <p:nvPicPr>
          <p:cNvPr id="7" name="Immagine 6">
            <a:extLst>
              <a:ext uri="{FF2B5EF4-FFF2-40B4-BE49-F238E27FC236}">
                <a16:creationId xmlns:a16="http://schemas.microsoft.com/office/drawing/2014/main" id="{64E8CF44-CA56-4A77-BC2A-4121646D9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679" y="988541"/>
            <a:ext cx="3996906" cy="3113216"/>
          </a:xfrm>
          <a:prstGeom prst="rect">
            <a:avLst/>
          </a:prstGeom>
          <a:ln w="12700">
            <a:solidFill>
              <a:schemeClr val="tx1"/>
            </a:solidFill>
          </a:ln>
        </p:spPr>
      </p:pic>
      <p:pic>
        <p:nvPicPr>
          <p:cNvPr id="14" name="Immagine 13" descr="Immagine che contiene plastica, articoli, ingombro, disordinato&#10;&#10;Descrizione generata automaticamente">
            <a:extLst>
              <a:ext uri="{FF2B5EF4-FFF2-40B4-BE49-F238E27FC236}">
                <a16:creationId xmlns:a16="http://schemas.microsoft.com/office/drawing/2014/main" id="{A78B0054-004A-4237-AE6F-3BE4CC0DC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6184"/>
            <a:ext cx="4123426" cy="3125573"/>
          </a:xfrm>
          <a:prstGeom prst="rect">
            <a:avLst/>
          </a:prstGeom>
          <a:ln w="12700">
            <a:solidFill>
              <a:schemeClr val="tx1"/>
            </a:solidFill>
          </a:ln>
        </p:spPr>
      </p:pic>
    </p:spTree>
    <p:extLst>
      <p:ext uri="{BB962C8B-B14F-4D97-AF65-F5344CB8AC3E}">
        <p14:creationId xmlns:p14="http://schemas.microsoft.com/office/powerpoint/2010/main" val="382248667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357447" y="365125"/>
            <a:ext cx="11513128" cy="549275"/>
          </a:xfrm>
        </p:spPr>
        <p:txBody>
          <a:bodyPr/>
          <a:lstStyle/>
          <a:p>
            <a:r>
              <a:rPr lang="en-US" dirty="0">
                <a:solidFill>
                  <a:srgbClr val="002060"/>
                </a:solidFill>
              </a:rPr>
              <a:t>Un </a:t>
            </a:r>
            <a:r>
              <a:rPr lang="en-US" dirty="0" err="1">
                <a:solidFill>
                  <a:srgbClr val="002060"/>
                </a:solidFill>
              </a:rPr>
              <a:t>fiume</a:t>
            </a:r>
            <a:r>
              <a:rPr lang="en-US" dirty="0">
                <a:solidFill>
                  <a:srgbClr val="002060"/>
                </a:solidFill>
              </a:rPr>
              <a:t> </a:t>
            </a:r>
            <a:r>
              <a:rPr lang="en-US" dirty="0" err="1">
                <a:solidFill>
                  <a:srgbClr val="002060"/>
                </a:solidFill>
              </a:rPr>
              <a:t>deve</a:t>
            </a:r>
            <a:r>
              <a:rPr lang="en-US" dirty="0">
                <a:solidFill>
                  <a:srgbClr val="002060"/>
                </a:solidFill>
              </a:rPr>
              <a:t> </a:t>
            </a:r>
            <a:r>
              <a:rPr lang="en-US" dirty="0" err="1">
                <a:solidFill>
                  <a:srgbClr val="002060"/>
                </a:solidFill>
              </a:rPr>
              <a:t>essere</a:t>
            </a:r>
            <a:r>
              <a:rPr lang="en-US" dirty="0">
                <a:solidFill>
                  <a:srgbClr val="002060"/>
                </a:solidFill>
              </a:rPr>
              <a:t> </a:t>
            </a:r>
            <a:r>
              <a:rPr lang="en-US" dirty="0" err="1">
                <a:solidFill>
                  <a:srgbClr val="002060"/>
                </a:solidFill>
              </a:rPr>
              <a:t>funzionante</a:t>
            </a:r>
            <a:endParaRPr lang="en-US"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33</a:t>
            </a:fld>
            <a:endParaRPr lang="it-IT"/>
          </a:p>
        </p:txBody>
      </p:sp>
      <p:sp>
        <p:nvSpPr>
          <p:cNvPr id="2" name="CasellaDiTesto 1">
            <a:extLst>
              <a:ext uri="{FF2B5EF4-FFF2-40B4-BE49-F238E27FC236}">
                <a16:creationId xmlns:a16="http://schemas.microsoft.com/office/drawing/2014/main" id="{582638FE-7C36-4722-B8B1-F45ECA46F3C1}"/>
              </a:ext>
            </a:extLst>
          </p:cNvPr>
          <p:cNvSpPr txBox="1"/>
          <p:nvPr/>
        </p:nvSpPr>
        <p:spPr>
          <a:xfrm>
            <a:off x="421175" y="1159788"/>
            <a:ext cx="11254743" cy="523220"/>
          </a:xfrm>
          <a:prstGeom prst="rect">
            <a:avLst/>
          </a:prstGeom>
          <a:noFill/>
        </p:spPr>
        <p:txBody>
          <a:bodyPr wrap="square" rtlCol="0">
            <a:spAutoFit/>
          </a:bodyPr>
          <a:lstStyle/>
          <a:p>
            <a:r>
              <a:rPr lang="it-IT" sz="2800" dirty="0">
                <a:solidFill>
                  <a:srgbClr val="002060"/>
                </a:solidFill>
              </a:rPr>
              <a:t>L’alterazione può essere causata anche dalla modifica della FORMA del fiume</a:t>
            </a:r>
          </a:p>
        </p:txBody>
      </p:sp>
      <p:pic>
        <p:nvPicPr>
          <p:cNvPr id="8" name="Picture 8" descr="img_trebbia">
            <a:extLst>
              <a:ext uri="{FF2B5EF4-FFF2-40B4-BE49-F238E27FC236}">
                <a16:creationId xmlns:a16="http://schemas.microsoft.com/office/drawing/2014/main" id="{108C3AD1-D2F6-4FA5-9A8F-3FC191EECB05}"/>
              </a:ext>
            </a:extLst>
          </p:cNvPr>
          <p:cNvPicPr>
            <a:picLocks noChangeAspect="1" noChangeArrowheads="1"/>
          </p:cNvPicPr>
          <p:nvPr/>
        </p:nvPicPr>
        <p:blipFill>
          <a:blip r:embed="rId2"/>
          <a:srcRect/>
          <a:stretch>
            <a:fillRect/>
          </a:stretch>
        </p:blipFill>
        <p:spPr bwMode="auto">
          <a:xfrm>
            <a:off x="568382" y="1906072"/>
            <a:ext cx="5721208" cy="2913063"/>
          </a:xfrm>
          <a:prstGeom prst="rect">
            <a:avLst/>
          </a:prstGeom>
          <a:solidFill>
            <a:schemeClr val="tx1"/>
          </a:solidFill>
          <a:ln w="12700">
            <a:solidFill>
              <a:schemeClr val="tx1"/>
            </a:solidFill>
            <a:miter lim="800000"/>
            <a:headEnd/>
            <a:tailEnd/>
          </a:ln>
        </p:spPr>
      </p:pic>
      <p:pic>
        <p:nvPicPr>
          <p:cNvPr id="11" name="Immagine 10">
            <a:extLst>
              <a:ext uri="{FF2B5EF4-FFF2-40B4-BE49-F238E27FC236}">
                <a16:creationId xmlns:a16="http://schemas.microsoft.com/office/drawing/2014/main" id="{4F935CDC-DBA6-4772-961F-733CCAF3F783}"/>
              </a:ext>
            </a:extLst>
          </p:cNvPr>
          <p:cNvPicPr>
            <a:picLocks noChangeAspect="1"/>
          </p:cNvPicPr>
          <p:nvPr/>
        </p:nvPicPr>
        <p:blipFill>
          <a:blip r:embed="rId3"/>
          <a:srcRect/>
          <a:stretch>
            <a:fillRect/>
          </a:stretch>
        </p:blipFill>
        <p:spPr bwMode="auto">
          <a:xfrm>
            <a:off x="6793140" y="1906199"/>
            <a:ext cx="4612146" cy="2912935"/>
          </a:xfrm>
          <a:prstGeom prst="rect">
            <a:avLst/>
          </a:prstGeom>
          <a:noFill/>
          <a:ln w="12700">
            <a:solidFill>
              <a:schemeClr val="tx1"/>
            </a:solidFill>
            <a:miter lim="800000"/>
            <a:headEnd/>
            <a:tailEnd/>
          </a:ln>
        </p:spPr>
      </p:pic>
      <p:sp>
        <p:nvSpPr>
          <p:cNvPr id="13" name="Text Box 13">
            <a:extLst>
              <a:ext uri="{FF2B5EF4-FFF2-40B4-BE49-F238E27FC236}">
                <a16:creationId xmlns:a16="http://schemas.microsoft.com/office/drawing/2014/main" id="{920F47B5-0F2F-4908-B9B9-2ECFB0DC4994}"/>
              </a:ext>
            </a:extLst>
          </p:cNvPr>
          <p:cNvSpPr txBox="1">
            <a:spLocks noChangeArrowheads="1"/>
          </p:cNvSpPr>
          <p:nvPr/>
        </p:nvSpPr>
        <p:spPr bwMode="auto">
          <a:xfrm>
            <a:off x="738822" y="5042199"/>
            <a:ext cx="10750378" cy="95410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2800" dirty="0">
                <a:solidFill>
                  <a:srgbClr val="002060"/>
                </a:solidFill>
              </a:rPr>
              <a:t>In un fiume naturale l’acqua crea vari ambienti diversi. In un fiume rettificato (raddrizzato e cementificato) ogni punto è uguale all’altro. </a:t>
            </a:r>
          </a:p>
        </p:txBody>
      </p:sp>
    </p:spTree>
    <p:extLst>
      <p:ext uri="{BB962C8B-B14F-4D97-AF65-F5344CB8AC3E}">
        <p14:creationId xmlns:p14="http://schemas.microsoft.com/office/powerpoint/2010/main" val="141792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205047" y="339725"/>
            <a:ext cx="11513128" cy="549275"/>
          </a:xfrm>
        </p:spPr>
        <p:txBody>
          <a:bodyPr/>
          <a:lstStyle/>
          <a:p>
            <a:r>
              <a:rPr lang="en-US" dirty="0">
                <a:solidFill>
                  <a:srgbClr val="002060"/>
                </a:solidFill>
              </a:rPr>
              <a:t>Un </a:t>
            </a:r>
            <a:r>
              <a:rPr lang="en-US" dirty="0" err="1">
                <a:solidFill>
                  <a:srgbClr val="002060"/>
                </a:solidFill>
              </a:rPr>
              <a:t>fiume</a:t>
            </a:r>
            <a:r>
              <a:rPr lang="en-US" dirty="0">
                <a:solidFill>
                  <a:srgbClr val="002060"/>
                </a:solidFill>
              </a:rPr>
              <a:t> </a:t>
            </a:r>
            <a:r>
              <a:rPr lang="en-US" dirty="0" err="1">
                <a:solidFill>
                  <a:srgbClr val="002060"/>
                </a:solidFill>
              </a:rPr>
              <a:t>deve</a:t>
            </a:r>
            <a:r>
              <a:rPr lang="en-US" dirty="0">
                <a:solidFill>
                  <a:srgbClr val="002060"/>
                </a:solidFill>
              </a:rPr>
              <a:t> </a:t>
            </a:r>
            <a:r>
              <a:rPr lang="en-US" dirty="0" err="1">
                <a:solidFill>
                  <a:srgbClr val="002060"/>
                </a:solidFill>
              </a:rPr>
              <a:t>essere</a:t>
            </a:r>
            <a:r>
              <a:rPr lang="en-US" dirty="0">
                <a:solidFill>
                  <a:srgbClr val="002060"/>
                </a:solidFill>
              </a:rPr>
              <a:t> </a:t>
            </a:r>
            <a:r>
              <a:rPr lang="en-US" dirty="0" err="1">
                <a:solidFill>
                  <a:srgbClr val="002060"/>
                </a:solidFill>
              </a:rPr>
              <a:t>funzionante</a:t>
            </a:r>
            <a:endParaRPr lang="en-US"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34</a:t>
            </a:fld>
            <a:endParaRPr lang="it-IT"/>
          </a:p>
        </p:txBody>
      </p:sp>
      <p:sp>
        <p:nvSpPr>
          <p:cNvPr id="2" name="CasellaDiTesto 1">
            <a:extLst>
              <a:ext uri="{FF2B5EF4-FFF2-40B4-BE49-F238E27FC236}">
                <a16:creationId xmlns:a16="http://schemas.microsoft.com/office/drawing/2014/main" id="{582638FE-7C36-4722-B8B1-F45ECA46F3C1}"/>
              </a:ext>
            </a:extLst>
          </p:cNvPr>
          <p:cNvSpPr txBox="1"/>
          <p:nvPr/>
        </p:nvSpPr>
        <p:spPr>
          <a:xfrm>
            <a:off x="297249" y="930677"/>
            <a:ext cx="11894751" cy="461665"/>
          </a:xfrm>
          <a:prstGeom prst="rect">
            <a:avLst/>
          </a:prstGeom>
          <a:noFill/>
        </p:spPr>
        <p:txBody>
          <a:bodyPr wrap="square" rtlCol="0">
            <a:spAutoFit/>
          </a:bodyPr>
          <a:lstStyle/>
          <a:p>
            <a:r>
              <a:rPr lang="it-IT" sz="2400" dirty="0">
                <a:solidFill>
                  <a:srgbClr val="002060"/>
                </a:solidFill>
              </a:rPr>
              <a:t>L’alterazione può essere causata anche dalla modifica della FORMA del fiume…</a:t>
            </a:r>
          </a:p>
        </p:txBody>
      </p:sp>
      <p:pic>
        <p:nvPicPr>
          <p:cNvPr id="8" name="Picture 8" descr="img_trebbia">
            <a:extLst>
              <a:ext uri="{FF2B5EF4-FFF2-40B4-BE49-F238E27FC236}">
                <a16:creationId xmlns:a16="http://schemas.microsoft.com/office/drawing/2014/main" id="{108C3AD1-D2F6-4FA5-9A8F-3FC191EECB05}"/>
              </a:ext>
            </a:extLst>
          </p:cNvPr>
          <p:cNvPicPr>
            <a:picLocks noChangeAspect="1" noChangeArrowheads="1"/>
          </p:cNvPicPr>
          <p:nvPr/>
        </p:nvPicPr>
        <p:blipFill>
          <a:blip r:embed="rId2"/>
          <a:srcRect/>
          <a:stretch>
            <a:fillRect/>
          </a:stretch>
        </p:blipFill>
        <p:spPr bwMode="auto">
          <a:xfrm>
            <a:off x="403282" y="1473200"/>
            <a:ext cx="2962218" cy="1674443"/>
          </a:xfrm>
          <a:prstGeom prst="rect">
            <a:avLst/>
          </a:prstGeom>
          <a:solidFill>
            <a:schemeClr val="tx1"/>
          </a:solidFill>
          <a:ln w="12700">
            <a:solidFill>
              <a:schemeClr val="tx1"/>
            </a:solidFill>
            <a:miter lim="800000"/>
            <a:headEnd/>
            <a:tailEnd/>
          </a:ln>
        </p:spPr>
      </p:pic>
      <p:pic>
        <p:nvPicPr>
          <p:cNvPr id="11" name="Immagine 10">
            <a:extLst>
              <a:ext uri="{FF2B5EF4-FFF2-40B4-BE49-F238E27FC236}">
                <a16:creationId xmlns:a16="http://schemas.microsoft.com/office/drawing/2014/main" id="{4F935CDC-DBA6-4772-961F-733CCAF3F783}"/>
              </a:ext>
            </a:extLst>
          </p:cNvPr>
          <p:cNvPicPr>
            <a:picLocks noChangeAspect="1"/>
          </p:cNvPicPr>
          <p:nvPr/>
        </p:nvPicPr>
        <p:blipFill>
          <a:blip r:embed="rId3"/>
          <a:srcRect/>
          <a:stretch>
            <a:fillRect/>
          </a:stretch>
        </p:blipFill>
        <p:spPr bwMode="auto">
          <a:xfrm>
            <a:off x="3505200" y="1460500"/>
            <a:ext cx="2844800" cy="1680039"/>
          </a:xfrm>
          <a:prstGeom prst="rect">
            <a:avLst/>
          </a:prstGeom>
          <a:noFill/>
          <a:ln w="12700">
            <a:solidFill>
              <a:schemeClr val="tx1"/>
            </a:solidFill>
            <a:miter lim="800000"/>
            <a:headEnd/>
            <a:tailEnd/>
          </a:ln>
        </p:spPr>
      </p:pic>
      <p:sp>
        <p:nvSpPr>
          <p:cNvPr id="13" name="Text Box 13">
            <a:extLst>
              <a:ext uri="{FF2B5EF4-FFF2-40B4-BE49-F238E27FC236}">
                <a16:creationId xmlns:a16="http://schemas.microsoft.com/office/drawing/2014/main" id="{920F47B5-0F2F-4908-B9B9-2ECFB0DC4994}"/>
              </a:ext>
            </a:extLst>
          </p:cNvPr>
          <p:cNvSpPr txBox="1">
            <a:spLocks noChangeArrowheads="1"/>
          </p:cNvSpPr>
          <p:nvPr/>
        </p:nvSpPr>
        <p:spPr bwMode="auto">
          <a:xfrm>
            <a:off x="6464300" y="1663315"/>
            <a:ext cx="5427362" cy="1015663"/>
          </a:xfrm>
          <a:prstGeom prst="rect">
            <a:avLst/>
          </a:prstGeom>
          <a:noFill/>
          <a:ln w="9525">
            <a:noFill/>
            <a:miter lim="800000"/>
            <a:headEnd/>
            <a:tailEnd/>
          </a:ln>
        </p:spPr>
        <p:txBody>
          <a:bodyPr wrap="square">
            <a:prstTxWarp prst="textNoShape">
              <a:avLst/>
            </a:prstTxWarp>
            <a:spAutoFit/>
          </a:bodyPr>
          <a:lstStyle/>
          <a:p>
            <a:pPr algn="just">
              <a:spcBef>
                <a:spcPct val="50000"/>
              </a:spcBef>
            </a:pPr>
            <a:r>
              <a:rPr lang="it-IT" sz="2000" dirty="0">
                <a:solidFill>
                  <a:srgbClr val="002060"/>
                </a:solidFill>
              </a:rPr>
              <a:t>In un fiume naturale l’acqua crea vari ambienti diversi. In un fiume rettificato (raddrizzato e cementificato) ogni punto è uguale all’altro. </a:t>
            </a:r>
          </a:p>
        </p:txBody>
      </p:sp>
      <p:pic>
        <p:nvPicPr>
          <p:cNvPr id="14" name="Immagine 3">
            <a:extLst>
              <a:ext uri="{FF2B5EF4-FFF2-40B4-BE49-F238E27FC236}">
                <a16:creationId xmlns:a16="http://schemas.microsoft.com/office/drawing/2014/main" id="{386514C1-D79A-4899-961E-D35A20D2CF55}"/>
              </a:ext>
            </a:extLst>
          </p:cNvPr>
          <p:cNvPicPr>
            <a:picLocks noChangeAspect="1"/>
          </p:cNvPicPr>
          <p:nvPr/>
        </p:nvPicPr>
        <p:blipFill>
          <a:blip r:embed="rId4"/>
          <a:srcRect/>
          <a:stretch>
            <a:fillRect/>
          </a:stretch>
        </p:blipFill>
        <p:spPr bwMode="auto">
          <a:xfrm>
            <a:off x="8877300" y="3714381"/>
            <a:ext cx="3086100" cy="2292719"/>
          </a:xfrm>
          <a:prstGeom prst="rect">
            <a:avLst/>
          </a:prstGeom>
          <a:noFill/>
          <a:ln w="9525">
            <a:solidFill>
              <a:schemeClr val="tx1"/>
            </a:solidFill>
            <a:miter lim="800000"/>
            <a:headEnd/>
            <a:tailEnd/>
          </a:ln>
        </p:spPr>
      </p:pic>
      <p:pic>
        <p:nvPicPr>
          <p:cNvPr id="15" name="Picture 14" descr="magra">
            <a:extLst>
              <a:ext uri="{FF2B5EF4-FFF2-40B4-BE49-F238E27FC236}">
                <a16:creationId xmlns:a16="http://schemas.microsoft.com/office/drawing/2014/main" id="{49269688-C04A-4917-8B80-3F2EE94E4365}"/>
              </a:ext>
            </a:extLst>
          </p:cNvPr>
          <p:cNvPicPr>
            <a:picLocks noChangeAspect="1" noChangeArrowheads="1"/>
          </p:cNvPicPr>
          <p:nvPr/>
        </p:nvPicPr>
        <p:blipFill>
          <a:blip r:embed="rId5"/>
          <a:srcRect/>
          <a:stretch>
            <a:fillRect/>
          </a:stretch>
        </p:blipFill>
        <p:spPr bwMode="auto">
          <a:xfrm>
            <a:off x="5815059" y="3721100"/>
            <a:ext cx="2795542" cy="2286454"/>
          </a:xfrm>
          <a:prstGeom prst="rect">
            <a:avLst/>
          </a:prstGeom>
          <a:noFill/>
          <a:ln w="9525">
            <a:solidFill>
              <a:schemeClr val="tx1"/>
            </a:solidFill>
            <a:miter lim="800000"/>
            <a:headEnd/>
            <a:tailEnd/>
          </a:ln>
        </p:spPr>
      </p:pic>
      <p:sp>
        <p:nvSpPr>
          <p:cNvPr id="16" name="CasellaDiTesto 15">
            <a:extLst>
              <a:ext uri="{FF2B5EF4-FFF2-40B4-BE49-F238E27FC236}">
                <a16:creationId xmlns:a16="http://schemas.microsoft.com/office/drawing/2014/main" id="{6421FAA1-70AC-48F8-A501-737B3B5BF3FF}"/>
              </a:ext>
            </a:extLst>
          </p:cNvPr>
          <p:cNvSpPr txBox="1"/>
          <p:nvPr/>
        </p:nvSpPr>
        <p:spPr>
          <a:xfrm>
            <a:off x="294590" y="3159828"/>
            <a:ext cx="6028787" cy="568376"/>
          </a:xfrm>
          <a:prstGeom prst="rect">
            <a:avLst/>
          </a:prstGeom>
        </p:spPr>
        <p:txBody>
          <a:bodyPr vert="horz" lIns="91440" tIns="45720" rIns="91440" bIns="45720" rtlCol="0" anchor="b">
            <a:normAutofit/>
          </a:bodyPr>
          <a:lstStyle/>
          <a:p>
            <a:pPr>
              <a:lnSpc>
                <a:spcPct val="90000"/>
              </a:lnSpc>
              <a:spcBef>
                <a:spcPts val="1000"/>
              </a:spcBef>
            </a:pPr>
            <a:r>
              <a:rPr lang="it-IT" sz="2400" dirty="0">
                <a:solidFill>
                  <a:srgbClr val="002060"/>
                </a:solidFill>
              </a:rPr>
              <a:t>A</a:t>
            </a:r>
            <a:r>
              <a:rPr lang="it-IT" sz="2400" kern="1200" dirty="0">
                <a:solidFill>
                  <a:srgbClr val="002060"/>
                </a:solidFill>
                <a:latin typeface="+mn-lt"/>
                <a:ea typeface="+mn-ea"/>
                <a:cs typeface="+mn-cs"/>
              </a:rPr>
              <a:t>nche la QUANTITÀ di acqua è importante…</a:t>
            </a:r>
          </a:p>
        </p:txBody>
      </p:sp>
      <p:sp>
        <p:nvSpPr>
          <p:cNvPr id="3" name="CasellaDiTesto 2">
            <a:extLst>
              <a:ext uri="{FF2B5EF4-FFF2-40B4-BE49-F238E27FC236}">
                <a16:creationId xmlns:a16="http://schemas.microsoft.com/office/drawing/2014/main" id="{F10489A3-08BF-4C2F-AC89-5AD984AE904E}"/>
              </a:ext>
            </a:extLst>
          </p:cNvPr>
          <p:cNvSpPr txBox="1"/>
          <p:nvPr/>
        </p:nvSpPr>
        <p:spPr>
          <a:xfrm>
            <a:off x="658860" y="4513936"/>
            <a:ext cx="4889500" cy="707886"/>
          </a:xfrm>
          <a:prstGeom prst="rect">
            <a:avLst/>
          </a:prstGeom>
          <a:noFill/>
        </p:spPr>
        <p:txBody>
          <a:bodyPr wrap="square" rtlCol="0">
            <a:spAutoFit/>
          </a:bodyPr>
          <a:lstStyle/>
          <a:p>
            <a:r>
              <a:rPr lang="it-IT" sz="2000" dirty="0">
                <a:solidFill>
                  <a:srgbClr val="002060"/>
                </a:solidFill>
              </a:rPr>
              <a:t>In un fiume con poca acqua anche la diversità è scarsa ed in un fiume asciutto non c’è nulla!</a:t>
            </a:r>
          </a:p>
        </p:txBody>
      </p:sp>
    </p:spTree>
    <p:extLst>
      <p:ext uri="{BB962C8B-B14F-4D97-AF65-F5344CB8AC3E}">
        <p14:creationId xmlns:p14="http://schemas.microsoft.com/office/powerpoint/2010/main" val="37918453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U</a:t>
            </a:r>
            <a:r>
              <a:rPr lang="it-IT" sz="3300" kern="1200" dirty="0">
                <a:solidFill>
                  <a:srgbClr val="002060"/>
                </a:solidFill>
                <a:latin typeface="+mj-lt"/>
                <a:ea typeface="+mj-ea"/>
                <a:cs typeface="+mj-cs"/>
              </a:rPr>
              <a:t>n fiume deve essere funzionante</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endParaRPr lang="it-IT" kern="1200" dirty="0">
              <a:latin typeface="+mn-lt"/>
              <a:ea typeface="+mn-ea"/>
              <a:cs typeface="+mn-cs"/>
            </a:endParaRP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35</a:t>
            </a:fld>
            <a:endParaRPr lang="it-IT"/>
          </a:p>
        </p:txBody>
      </p:sp>
      <p:sp>
        <p:nvSpPr>
          <p:cNvPr id="14" name="CasellaDiTesto 13">
            <a:extLst>
              <a:ext uri="{FF2B5EF4-FFF2-40B4-BE49-F238E27FC236}">
                <a16:creationId xmlns:a16="http://schemas.microsoft.com/office/drawing/2014/main" id="{F955DA0B-663C-498B-9285-9697B63A4341}"/>
              </a:ext>
            </a:extLst>
          </p:cNvPr>
          <p:cNvSpPr txBox="1"/>
          <p:nvPr/>
        </p:nvSpPr>
        <p:spPr>
          <a:xfrm>
            <a:off x="342900" y="1019920"/>
            <a:ext cx="4686300" cy="3487108"/>
          </a:xfrm>
          <a:prstGeom prst="rect">
            <a:avLst/>
          </a:prstGeom>
          <a:noFill/>
        </p:spPr>
        <p:txBody>
          <a:bodyPr wrap="square">
            <a:spAutoFit/>
          </a:bodyPr>
          <a:lstStyle/>
          <a:p>
            <a:pPr>
              <a:lnSpc>
                <a:spcPct val="90000"/>
              </a:lnSpc>
              <a:spcAft>
                <a:spcPts val="600"/>
              </a:spcAft>
            </a:pPr>
            <a:r>
              <a:rPr lang="en-US" sz="1800" dirty="0">
                <a:solidFill>
                  <a:srgbClr val="002060"/>
                </a:solidFill>
              </a:rPr>
              <a:t> </a:t>
            </a:r>
            <a:r>
              <a:rPr lang="en-US" sz="1800" dirty="0" err="1">
                <a:solidFill>
                  <a:srgbClr val="002060"/>
                </a:solidFill>
              </a:rPr>
              <a:t>L’elemento</a:t>
            </a:r>
            <a:r>
              <a:rPr lang="en-US" sz="1800" dirty="0">
                <a:solidFill>
                  <a:srgbClr val="002060"/>
                </a:solidFill>
              </a:rPr>
              <a:t> </a:t>
            </a:r>
            <a:r>
              <a:rPr lang="en-US" sz="1800" dirty="0" err="1">
                <a:solidFill>
                  <a:srgbClr val="002060"/>
                </a:solidFill>
              </a:rPr>
              <a:t>spesso</a:t>
            </a:r>
            <a:r>
              <a:rPr lang="en-US" sz="1800" dirty="0">
                <a:solidFill>
                  <a:srgbClr val="002060"/>
                </a:solidFill>
              </a:rPr>
              <a:t> </a:t>
            </a:r>
            <a:r>
              <a:rPr lang="en-US" sz="1800" dirty="0" err="1">
                <a:solidFill>
                  <a:srgbClr val="002060"/>
                </a:solidFill>
              </a:rPr>
              <a:t>più</a:t>
            </a:r>
            <a:r>
              <a:rPr lang="en-US" sz="1800" dirty="0">
                <a:solidFill>
                  <a:srgbClr val="002060"/>
                </a:solidFill>
              </a:rPr>
              <a:t> </a:t>
            </a:r>
            <a:r>
              <a:rPr lang="en-US" sz="1800" dirty="0" err="1">
                <a:solidFill>
                  <a:srgbClr val="002060"/>
                </a:solidFill>
              </a:rPr>
              <a:t>evidente</a:t>
            </a:r>
            <a:r>
              <a:rPr lang="en-US" sz="1800" dirty="0">
                <a:solidFill>
                  <a:srgbClr val="002060"/>
                </a:solidFill>
              </a:rPr>
              <a:t> </a:t>
            </a:r>
            <a:r>
              <a:rPr lang="en-US" sz="1800" dirty="0" err="1">
                <a:solidFill>
                  <a:srgbClr val="002060"/>
                </a:solidFill>
              </a:rPr>
              <a:t>dell’impatto</a:t>
            </a:r>
            <a:r>
              <a:rPr lang="en-US" sz="1800" dirty="0">
                <a:solidFill>
                  <a:srgbClr val="002060"/>
                </a:solidFill>
              </a:rPr>
              <a:t> </a:t>
            </a:r>
            <a:r>
              <a:rPr lang="en-US" sz="1800" dirty="0" err="1">
                <a:solidFill>
                  <a:srgbClr val="002060"/>
                </a:solidFill>
              </a:rPr>
              <a:t>umano</a:t>
            </a:r>
            <a:r>
              <a:rPr lang="en-US" sz="1800" dirty="0">
                <a:solidFill>
                  <a:srgbClr val="002060"/>
                </a:solidFill>
              </a:rPr>
              <a:t> sui </a:t>
            </a:r>
            <a:r>
              <a:rPr lang="en-US" sz="1800" dirty="0" err="1">
                <a:solidFill>
                  <a:srgbClr val="002060"/>
                </a:solidFill>
              </a:rPr>
              <a:t>fiumi</a:t>
            </a:r>
            <a:r>
              <a:rPr lang="en-US" sz="1800" dirty="0">
                <a:solidFill>
                  <a:srgbClr val="002060"/>
                </a:solidFill>
              </a:rPr>
              <a:t> è proprio </a:t>
            </a:r>
            <a:r>
              <a:rPr lang="en-US" sz="1800" dirty="0" err="1">
                <a:solidFill>
                  <a:srgbClr val="002060"/>
                </a:solidFill>
              </a:rPr>
              <a:t>l'interruzione</a:t>
            </a:r>
            <a:r>
              <a:rPr lang="en-US" sz="1800" dirty="0">
                <a:solidFill>
                  <a:srgbClr val="002060"/>
                </a:solidFill>
              </a:rPr>
              <a:t> </a:t>
            </a:r>
            <a:r>
              <a:rPr lang="en-US" sz="1800" dirty="0" err="1">
                <a:solidFill>
                  <a:srgbClr val="002060"/>
                </a:solidFill>
              </a:rPr>
              <a:t>della</a:t>
            </a:r>
            <a:r>
              <a:rPr lang="en-US" sz="1800" dirty="0">
                <a:solidFill>
                  <a:srgbClr val="002060"/>
                </a:solidFill>
              </a:rPr>
              <a:t> </a:t>
            </a:r>
            <a:r>
              <a:rPr lang="en-US" sz="1800" dirty="0" err="1">
                <a:solidFill>
                  <a:srgbClr val="002060"/>
                </a:solidFill>
              </a:rPr>
              <a:t>connettività</a:t>
            </a:r>
            <a:r>
              <a:rPr lang="en-US" sz="1800" dirty="0">
                <a:solidFill>
                  <a:srgbClr val="002060"/>
                </a:solidFill>
              </a:rPr>
              <a:t> causata </a:t>
            </a:r>
            <a:r>
              <a:rPr lang="en-US" sz="1800" dirty="0" err="1">
                <a:solidFill>
                  <a:srgbClr val="002060"/>
                </a:solidFill>
              </a:rPr>
              <a:t>dalle</a:t>
            </a:r>
            <a:r>
              <a:rPr lang="en-US" sz="1800" dirty="0">
                <a:solidFill>
                  <a:srgbClr val="002060"/>
                </a:solidFill>
              </a:rPr>
              <a:t> </a:t>
            </a:r>
            <a:r>
              <a:rPr lang="en-US" sz="1800" dirty="0" err="1">
                <a:solidFill>
                  <a:srgbClr val="002060"/>
                </a:solidFill>
              </a:rPr>
              <a:t>barriere</a:t>
            </a:r>
            <a:r>
              <a:rPr lang="en-US" sz="1800" dirty="0">
                <a:solidFill>
                  <a:srgbClr val="002060"/>
                </a:solidFill>
              </a:rPr>
              <a:t> </a:t>
            </a:r>
            <a:r>
              <a:rPr lang="en-US" sz="1800" dirty="0" err="1">
                <a:solidFill>
                  <a:srgbClr val="002060"/>
                </a:solidFill>
              </a:rPr>
              <a:t>artificiali</a:t>
            </a:r>
            <a:r>
              <a:rPr lang="en-US" sz="1800" dirty="0">
                <a:solidFill>
                  <a:srgbClr val="002060"/>
                </a:solidFill>
              </a:rPr>
              <a:t> al </a:t>
            </a:r>
            <a:r>
              <a:rPr lang="en-US" sz="1800" dirty="0" err="1">
                <a:solidFill>
                  <a:srgbClr val="002060"/>
                </a:solidFill>
              </a:rPr>
              <a:t>flusso</a:t>
            </a:r>
            <a:r>
              <a:rPr lang="en-US" sz="1800" dirty="0">
                <a:solidFill>
                  <a:srgbClr val="002060"/>
                </a:solidFill>
              </a:rPr>
              <a:t> libero.</a:t>
            </a:r>
          </a:p>
          <a:p>
            <a:pPr>
              <a:lnSpc>
                <a:spcPct val="90000"/>
              </a:lnSpc>
              <a:spcAft>
                <a:spcPts val="600"/>
              </a:spcAft>
            </a:pPr>
            <a:r>
              <a:rPr lang="it-IT" sz="1800" dirty="0">
                <a:solidFill>
                  <a:srgbClr val="002060"/>
                </a:solidFill>
              </a:rPr>
              <a:t>Dighe, ma anche barriere minori come briglie, chiuse, tombinamenti, rampe e guadi ostacolano il naturale fluire dei fiumi europei, nel nostro continente probabilmente più che in altre parti del mondo. Si stima che in Europa siano presenti circa 1,2 milioni di barriere fluviali</a:t>
            </a:r>
          </a:p>
          <a:p>
            <a:pPr algn="ctr">
              <a:lnSpc>
                <a:spcPct val="90000"/>
              </a:lnSpc>
              <a:spcAft>
                <a:spcPts val="600"/>
              </a:spcAft>
            </a:pPr>
            <a:r>
              <a:rPr lang="it-IT" sz="1800" b="1" dirty="0">
                <a:solidFill>
                  <a:srgbClr val="002060"/>
                </a:solidFill>
              </a:rPr>
              <a:t>…almeno 0,74 barriere per chilometro di fiume!</a:t>
            </a:r>
          </a:p>
        </p:txBody>
      </p:sp>
      <p:pic>
        <p:nvPicPr>
          <p:cNvPr id="7" name="Immagine 6" descr="Immagine che contiene cielo&#10;&#10;Descrizione generata automaticamente">
            <a:extLst>
              <a:ext uri="{FF2B5EF4-FFF2-40B4-BE49-F238E27FC236}">
                <a16:creationId xmlns:a16="http://schemas.microsoft.com/office/drawing/2014/main" id="{0DC80E6F-834D-4D33-9391-4E64345C2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400" y="1270000"/>
            <a:ext cx="3399344" cy="2006599"/>
          </a:xfrm>
          <a:prstGeom prst="rect">
            <a:avLst/>
          </a:prstGeom>
        </p:spPr>
      </p:pic>
      <p:pic>
        <p:nvPicPr>
          <p:cNvPr id="9" name="Immagine 8" descr="Immagine che contiene esterni, cemento, pietra, pavimentazione&#10;&#10;Descrizione generata automaticamente">
            <a:extLst>
              <a:ext uri="{FF2B5EF4-FFF2-40B4-BE49-F238E27FC236}">
                <a16:creationId xmlns:a16="http://schemas.microsoft.com/office/drawing/2014/main" id="{1A8FD239-CF43-4A51-ABFF-699FBEBA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812" y="1287461"/>
            <a:ext cx="3074988" cy="2020911"/>
          </a:xfrm>
          <a:prstGeom prst="rect">
            <a:avLst/>
          </a:prstGeom>
        </p:spPr>
      </p:pic>
      <p:pic>
        <p:nvPicPr>
          <p:cNvPr id="15" name="Immagine 14" descr="Immagine che contiene natura, montagna, burrone, circondato&#10;&#10;Descrizione generata automaticamente">
            <a:extLst>
              <a:ext uri="{FF2B5EF4-FFF2-40B4-BE49-F238E27FC236}">
                <a16:creationId xmlns:a16="http://schemas.microsoft.com/office/drawing/2014/main" id="{21EAF0DF-DA35-4547-948D-B3EF756B5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349" y="3563937"/>
            <a:ext cx="3435351" cy="2201863"/>
          </a:xfrm>
          <a:prstGeom prst="rect">
            <a:avLst/>
          </a:prstGeom>
        </p:spPr>
      </p:pic>
      <p:pic>
        <p:nvPicPr>
          <p:cNvPr id="18" name="Immagine 17" descr="Immagine che contiene albero, terra, esterni&#10;&#10;Descrizione generata automaticamente">
            <a:extLst>
              <a:ext uri="{FF2B5EF4-FFF2-40B4-BE49-F238E27FC236}">
                <a16:creationId xmlns:a16="http://schemas.microsoft.com/office/drawing/2014/main" id="{2DAE1E76-EBFF-4BB7-906B-F8FB93C18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412" y="3554412"/>
            <a:ext cx="3113088" cy="2209966"/>
          </a:xfrm>
          <a:prstGeom prst="rect">
            <a:avLst/>
          </a:prstGeom>
        </p:spPr>
      </p:pic>
      <p:pic>
        <p:nvPicPr>
          <p:cNvPr id="22" name="Immagine 21" descr="Immagine che contiene pesce, salamandra&#10;&#10;Descrizione generata automaticamente">
            <a:extLst>
              <a:ext uri="{FF2B5EF4-FFF2-40B4-BE49-F238E27FC236}">
                <a16:creationId xmlns:a16="http://schemas.microsoft.com/office/drawing/2014/main" id="{1B92D285-2154-41F6-A425-6FBA5245D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31" y="4504595"/>
            <a:ext cx="1983764" cy="1244043"/>
          </a:xfrm>
          <a:prstGeom prst="rect">
            <a:avLst/>
          </a:prstGeom>
        </p:spPr>
      </p:pic>
      <p:pic>
        <p:nvPicPr>
          <p:cNvPr id="23" name="Immagine 22" descr="Immagine che contiene erba, pesce, esterni, ganoide&#10;&#10;Descrizione generata automaticamente">
            <a:extLst>
              <a:ext uri="{FF2B5EF4-FFF2-40B4-BE49-F238E27FC236}">
                <a16:creationId xmlns:a16="http://schemas.microsoft.com/office/drawing/2014/main" id="{21559267-D7D4-476B-A3AB-2D6BD73025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4764" y="4507028"/>
            <a:ext cx="2135432" cy="1215111"/>
          </a:xfrm>
          <a:prstGeom prst="rect">
            <a:avLst/>
          </a:prstGeom>
        </p:spPr>
      </p:pic>
    </p:spTree>
    <p:extLst>
      <p:ext uri="{BB962C8B-B14F-4D97-AF65-F5344CB8AC3E}">
        <p14:creationId xmlns:p14="http://schemas.microsoft.com/office/powerpoint/2010/main" val="380058525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357447" y="337416"/>
            <a:ext cx="11513128" cy="549275"/>
          </a:xfrm>
        </p:spPr>
        <p:txBody>
          <a:bodyPr/>
          <a:lstStyle/>
          <a:p>
            <a:r>
              <a:rPr lang="en-US" dirty="0">
                <a:solidFill>
                  <a:srgbClr val="002060"/>
                </a:solidFill>
              </a:rPr>
              <a:t>Un </a:t>
            </a:r>
            <a:r>
              <a:rPr lang="en-US" dirty="0" err="1">
                <a:solidFill>
                  <a:srgbClr val="002060"/>
                </a:solidFill>
              </a:rPr>
              <a:t>fiume</a:t>
            </a:r>
            <a:r>
              <a:rPr lang="en-US" dirty="0">
                <a:solidFill>
                  <a:srgbClr val="002060"/>
                </a:solidFill>
              </a:rPr>
              <a:t> </a:t>
            </a:r>
            <a:r>
              <a:rPr lang="en-US" dirty="0" err="1">
                <a:solidFill>
                  <a:srgbClr val="002060"/>
                </a:solidFill>
              </a:rPr>
              <a:t>deve</a:t>
            </a:r>
            <a:r>
              <a:rPr lang="en-US" dirty="0">
                <a:solidFill>
                  <a:srgbClr val="002060"/>
                </a:solidFill>
              </a:rPr>
              <a:t> </a:t>
            </a:r>
            <a:r>
              <a:rPr lang="en-US" dirty="0" err="1">
                <a:solidFill>
                  <a:srgbClr val="002060"/>
                </a:solidFill>
              </a:rPr>
              <a:t>essere</a:t>
            </a:r>
            <a:r>
              <a:rPr lang="en-US" dirty="0">
                <a:solidFill>
                  <a:srgbClr val="002060"/>
                </a:solidFill>
              </a:rPr>
              <a:t> </a:t>
            </a:r>
            <a:r>
              <a:rPr lang="en-US" dirty="0" err="1">
                <a:solidFill>
                  <a:srgbClr val="002060"/>
                </a:solidFill>
              </a:rPr>
              <a:t>funzionante</a:t>
            </a:r>
            <a:endParaRPr lang="en-US"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36</a:t>
            </a:fld>
            <a:endParaRPr lang="it-IT"/>
          </a:p>
        </p:txBody>
      </p:sp>
      <p:sp>
        <p:nvSpPr>
          <p:cNvPr id="2" name="CasellaDiTesto 1">
            <a:extLst>
              <a:ext uri="{FF2B5EF4-FFF2-40B4-BE49-F238E27FC236}">
                <a16:creationId xmlns:a16="http://schemas.microsoft.com/office/drawing/2014/main" id="{582638FE-7C36-4722-B8B1-F45ECA46F3C1}"/>
              </a:ext>
            </a:extLst>
          </p:cNvPr>
          <p:cNvSpPr txBox="1"/>
          <p:nvPr/>
        </p:nvSpPr>
        <p:spPr>
          <a:xfrm>
            <a:off x="271849" y="1171977"/>
            <a:ext cx="11254743" cy="523220"/>
          </a:xfrm>
          <a:prstGeom prst="rect">
            <a:avLst/>
          </a:prstGeom>
          <a:noFill/>
        </p:spPr>
        <p:txBody>
          <a:bodyPr wrap="square" rtlCol="0">
            <a:spAutoFit/>
          </a:bodyPr>
          <a:lstStyle/>
          <a:p>
            <a:pPr algn="ctr"/>
            <a:r>
              <a:rPr lang="it-IT" sz="2800" dirty="0">
                <a:solidFill>
                  <a:srgbClr val="002060"/>
                </a:solidFill>
              </a:rPr>
              <a:t>ESEMPI DI FIUMI ARTIFICIALI E NATURALI</a:t>
            </a:r>
          </a:p>
        </p:txBody>
      </p:sp>
      <p:grpSp>
        <p:nvGrpSpPr>
          <p:cNvPr id="7" name="Gruppo 6">
            <a:extLst>
              <a:ext uri="{FF2B5EF4-FFF2-40B4-BE49-F238E27FC236}">
                <a16:creationId xmlns:a16="http://schemas.microsoft.com/office/drawing/2014/main" id="{3831554F-7C90-4ECE-8569-315AA113AFA9}"/>
              </a:ext>
            </a:extLst>
          </p:cNvPr>
          <p:cNvGrpSpPr/>
          <p:nvPr/>
        </p:nvGrpSpPr>
        <p:grpSpPr>
          <a:xfrm>
            <a:off x="0" y="1948683"/>
            <a:ext cx="12192000" cy="2008602"/>
            <a:chOff x="0" y="1948683"/>
            <a:chExt cx="12192000" cy="2008602"/>
          </a:xfrm>
        </p:grpSpPr>
        <p:pic>
          <p:nvPicPr>
            <p:cNvPr id="14" name="Picture 2" descr="http://www.jollytech.it/tagliuno3.jpg">
              <a:hlinkClick r:id="rId2"/>
              <a:extLst>
                <a:ext uri="{FF2B5EF4-FFF2-40B4-BE49-F238E27FC236}">
                  <a16:creationId xmlns:a16="http://schemas.microsoft.com/office/drawing/2014/main" id="{4922983C-E67F-4940-9C4C-B99DCC4F3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92"/>
            <a:stretch/>
          </p:blipFill>
          <p:spPr bwMode="auto">
            <a:xfrm>
              <a:off x="0" y="1948683"/>
              <a:ext cx="3249827" cy="19996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eat-ing.net/UserFiles/Image/Acqua/irrigazione_canale.jpg">
              <a:hlinkClick r:id="rId4"/>
              <a:extLst>
                <a:ext uri="{FF2B5EF4-FFF2-40B4-BE49-F238E27FC236}">
                  <a16:creationId xmlns:a16="http://schemas.microsoft.com/office/drawing/2014/main" id="{EA2A0EC5-56BA-4F4E-B3E7-82742AF17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449" y="1949229"/>
              <a:ext cx="2955550" cy="200493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albero, acqua, esterni, fiume&#10;&#10;Descrizione generata automaticamente">
              <a:extLst>
                <a:ext uri="{FF2B5EF4-FFF2-40B4-BE49-F238E27FC236}">
                  <a16:creationId xmlns:a16="http://schemas.microsoft.com/office/drawing/2014/main" id="{A4541F66-CD71-4A30-AEFD-A8C738626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8713" y="1964336"/>
              <a:ext cx="3023287" cy="1992722"/>
            </a:xfrm>
            <a:prstGeom prst="rect">
              <a:avLst/>
            </a:prstGeom>
          </p:spPr>
        </p:pic>
        <p:pic>
          <p:nvPicPr>
            <p:cNvPr id="9" name="Immagine 8" descr="Immagine che contiene albero, esterni, acqua, natura&#10;&#10;Descrizione generata automaticamente">
              <a:extLst>
                <a:ext uri="{FF2B5EF4-FFF2-40B4-BE49-F238E27FC236}">
                  <a16:creationId xmlns:a16="http://schemas.microsoft.com/office/drawing/2014/main" id="{20478480-BB62-4331-874C-C7A6274497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9827" y="1952368"/>
              <a:ext cx="2965099" cy="2004917"/>
            </a:xfrm>
            <a:prstGeom prst="rect">
              <a:avLst/>
            </a:prstGeom>
          </p:spPr>
        </p:pic>
      </p:grpSp>
      <p:sp>
        <p:nvSpPr>
          <p:cNvPr id="17" name="CasellaDiTesto 16">
            <a:extLst>
              <a:ext uri="{FF2B5EF4-FFF2-40B4-BE49-F238E27FC236}">
                <a16:creationId xmlns:a16="http://schemas.microsoft.com/office/drawing/2014/main" id="{6E24E8B6-33A4-479D-9A21-3387A41E67BC}"/>
              </a:ext>
            </a:extLst>
          </p:cNvPr>
          <p:cNvSpPr txBox="1"/>
          <p:nvPr/>
        </p:nvSpPr>
        <p:spPr>
          <a:xfrm>
            <a:off x="469555" y="4139514"/>
            <a:ext cx="11504141" cy="707886"/>
          </a:xfrm>
          <a:prstGeom prst="rect">
            <a:avLst/>
          </a:prstGeom>
          <a:noFill/>
        </p:spPr>
        <p:txBody>
          <a:bodyPr wrap="square" rtlCol="0">
            <a:spAutoFit/>
          </a:bodyPr>
          <a:lstStyle/>
          <a:p>
            <a:r>
              <a:rPr lang="it-IT" sz="2000" dirty="0">
                <a:solidFill>
                  <a:srgbClr val="002060"/>
                </a:solidFill>
              </a:rPr>
              <a:t>Un fiume naturale crea tanti habitat diversi e consente la presenza di una comunità varia e diversificata. Più un fiume è </a:t>
            </a:r>
            <a:r>
              <a:rPr lang="it-IT" sz="2000" dirty="0" err="1">
                <a:solidFill>
                  <a:srgbClr val="002060"/>
                </a:solidFill>
              </a:rPr>
              <a:t>artificializzato</a:t>
            </a:r>
            <a:r>
              <a:rPr lang="it-IT" sz="2000" dirty="0">
                <a:solidFill>
                  <a:srgbClr val="002060"/>
                </a:solidFill>
              </a:rPr>
              <a:t> e meno sono gli habitat disponibili e, di conseguenza, minore è la biodiversità </a:t>
            </a:r>
          </a:p>
        </p:txBody>
      </p:sp>
      <p:sp>
        <p:nvSpPr>
          <p:cNvPr id="3" name="CasellaDiTesto 2">
            <a:extLst>
              <a:ext uri="{FF2B5EF4-FFF2-40B4-BE49-F238E27FC236}">
                <a16:creationId xmlns:a16="http://schemas.microsoft.com/office/drawing/2014/main" id="{D73C74B5-1018-4B3D-B61E-5477E57339E0}"/>
              </a:ext>
            </a:extLst>
          </p:cNvPr>
          <p:cNvSpPr txBox="1"/>
          <p:nvPr/>
        </p:nvSpPr>
        <p:spPr>
          <a:xfrm>
            <a:off x="544945" y="5103318"/>
            <a:ext cx="11102110" cy="400110"/>
          </a:xfrm>
          <a:prstGeom prst="rect">
            <a:avLst/>
          </a:prstGeom>
          <a:noFill/>
        </p:spPr>
        <p:txBody>
          <a:bodyPr wrap="square" rtlCol="0">
            <a:spAutoFit/>
          </a:bodyPr>
          <a:lstStyle/>
          <a:p>
            <a:pPr algn="ctr"/>
            <a:r>
              <a:rPr lang="it-IT" sz="2000" dirty="0">
                <a:solidFill>
                  <a:srgbClr val="002060"/>
                </a:solidFill>
              </a:rPr>
              <a:t>MINORE BIODIVERSITA’ = MINORE FUNZIONALITA’= MINORE CAPACITA’ AUTODEPURATIVA</a:t>
            </a:r>
          </a:p>
        </p:txBody>
      </p:sp>
    </p:spTree>
    <p:extLst>
      <p:ext uri="{BB962C8B-B14F-4D97-AF65-F5344CB8AC3E}">
        <p14:creationId xmlns:p14="http://schemas.microsoft.com/office/powerpoint/2010/main" val="241041670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0F36D101-1CA8-46F1-96A2-EB6B760F4DD8}"/>
              </a:ext>
            </a:extLst>
          </p:cNvPr>
          <p:cNvSpPr txBox="1"/>
          <p:nvPr/>
        </p:nvSpPr>
        <p:spPr>
          <a:xfrm>
            <a:off x="357446" y="1012945"/>
            <a:ext cx="6125547" cy="4995489"/>
          </a:xfrm>
          <a:prstGeom prst="rect">
            <a:avLst/>
          </a:prstGeom>
        </p:spPr>
        <p:txBody>
          <a:bodyPr vert="horz" lIns="91440" tIns="45720" rIns="91440" bIns="45720" rtlCol="0">
            <a:normAutofit/>
          </a:bodyPr>
          <a:lstStyle/>
          <a:p>
            <a:pPr>
              <a:lnSpc>
                <a:spcPct val="90000"/>
              </a:lnSpc>
              <a:spcAft>
                <a:spcPts val="600"/>
              </a:spcAft>
            </a:pPr>
            <a:r>
              <a:rPr lang="it-IT" sz="2400" dirty="0">
                <a:solidFill>
                  <a:srgbClr val="002060"/>
                </a:solidFill>
              </a:rPr>
              <a:t>CON L’ANALISI CHIMICA: </a:t>
            </a:r>
          </a:p>
          <a:p>
            <a:pPr indent="-228600">
              <a:lnSpc>
                <a:spcPct val="90000"/>
              </a:lnSpc>
              <a:spcAft>
                <a:spcPts val="600"/>
              </a:spcAft>
              <a:buFont typeface="Arial" panose="020B0604020202020204" pitchFamily="34" charset="0"/>
              <a:buChar char="•"/>
            </a:pPr>
            <a:endParaRPr lang="it-IT" sz="2400" dirty="0">
              <a:solidFill>
                <a:srgbClr val="002060"/>
              </a:solidFill>
            </a:endParaRPr>
          </a:p>
          <a:p>
            <a:pPr marL="342900" indent="-228600">
              <a:lnSpc>
                <a:spcPct val="90000"/>
              </a:lnSpc>
              <a:spcAft>
                <a:spcPts val="600"/>
              </a:spcAft>
              <a:buFont typeface="Arial" panose="020B0604020202020204" pitchFamily="34" charset="0"/>
              <a:buChar char="•"/>
            </a:pPr>
            <a:r>
              <a:rPr lang="it-IT" sz="2400" dirty="0">
                <a:solidFill>
                  <a:srgbClr val="002060"/>
                </a:solidFill>
              </a:rPr>
              <a:t>Si determina la presenza di sostanze nocive o che indicano l’esistenza di scarichi inquinanti.</a:t>
            </a:r>
          </a:p>
          <a:p>
            <a:pPr marL="342900" indent="-228600">
              <a:lnSpc>
                <a:spcPct val="90000"/>
              </a:lnSpc>
              <a:spcAft>
                <a:spcPts val="600"/>
              </a:spcAft>
              <a:buFont typeface="Arial" panose="020B0604020202020204" pitchFamily="34" charset="0"/>
              <a:buChar char="•"/>
            </a:pPr>
            <a:r>
              <a:rPr lang="it-IT" sz="2400" dirty="0">
                <a:solidFill>
                  <a:srgbClr val="002060"/>
                </a:solidFill>
              </a:rPr>
              <a:t>Le leggi stabiliscono i limiti al di sopra dei quali un corso d’acqua deve essere ritenuto inquinato. </a:t>
            </a:r>
          </a:p>
          <a:p>
            <a:pPr marL="342900" indent="-228600">
              <a:lnSpc>
                <a:spcPct val="90000"/>
              </a:lnSpc>
              <a:spcAft>
                <a:spcPts val="600"/>
              </a:spcAft>
              <a:buFont typeface="Arial" panose="020B0604020202020204" pitchFamily="34" charset="0"/>
              <a:buChar char="•"/>
            </a:pPr>
            <a:r>
              <a:rPr lang="it-IT" sz="2400" dirty="0">
                <a:solidFill>
                  <a:srgbClr val="002060"/>
                </a:solidFill>
              </a:rPr>
              <a:t>In questo modo è possibile definire il tipo di inquinamento.</a:t>
            </a:r>
          </a:p>
          <a:p>
            <a:pPr marL="342900" indent="-228600">
              <a:lnSpc>
                <a:spcPct val="90000"/>
              </a:lnSpc>
              <a:spcAft>
                <a:spcPts val="600"/>
              </a:spcAft>
              <a:buFont typeface="Arial" panose="020B0604020202020204" pitchFamily="34" charset="0"/>
              <a:buChar char="•"/>
            </a:pPr>
            <a:r>
              <a:rPr lang="it-IT" sz="2400" dirty="0">
                <a:solidFill>
                  <a:srgbClr val="002060"/>
                </a:solidFill>
              </a:rPr>
              <a:t>Dal confronto tra gli esiti dell’analisi ed i limiti di legge si stabilisce «l’idoneità» del fiume</a:t>
            </a:r>
          </a:p>
          <a:p>
            <a:pPr marL="114300">
              <a:lnSpc>
                <a:spcPct val="90000"/>
              </a:lnSpc>
              <a:spcAft>
                <a:spcPts val="600"/>
              </a:spcAft>
            </a:pPr>
            <a:endParaRPr lang="it-IT" sz="2400" dirty="0">
              <a:solidFill>
                <a:srgbClr val="002060"/>
              </a:solidFill>
            </a:endParaRPr>
          </a:p>
          <a:p>
            <a:pPr marL="342900" indent="-228600">
              <a:lnSpc>
                <a:spcPct val="90000"/>
              </a:lnSpc>
              <a:spcAft>
                <a:spcPts val="600"/>
              </a:spcAft>
              <a:buFont typeface="Arial" panose="020B0604020202020204" pitchFamily="34" charset="0"/>
              <a:buChar char="•"/>
            </a:pPr>
            <a:endParaRPr lang="it-IT" sz="2400" dirty="0">
              <a:solidFill>
                <a:srgbClr val="002060"/>
              </a:solidFill>
            </a:endParaRPr>
          </a:p>
          <a:p>
            <a:pPr marL="342900" indent="-228600">
              <a:lnSpc>
                <a:spcPct val="90000"/>
              </a:lnSpc>
              <a:spcAft>
                <a:spcPts val="600"/>
              </a:spcAft>
              <a:buFont typeface="Arial" panose="020B0604020202020204" pitchFamily="34" charset="0"/>
              <a:buChar char="•"/>
            </a:pPr>
            <a:endParaRPr lang="it-IT" sz="2400" b="1" dirty="0">
              <a:solidFill>
                <a:srgbClr val="002060"/>
              </a:solidFill>
            </a:endParaRPr>
          </a:p>
        </p:txBody>
      </p:sp>
      <p:pic>
        <p:nvPicPr>
          <p:cNvPr id="9" name="Immagine 8">
            <a:extLst>
              <a:ext uri="{FF2B5EF4-FFF2-40B4-BE49-F238E27FC236}">
                <a16:creationId xmlns:a16="http://schemas.microsoft.com/office/drawing/2014/main" id="{87FE4BD7-0323-4291-AE19-5DB878CB13A4}"/>
              </a:ext>
            </a:extLst>
          </p:cNvPr>
          <p:cNvPicPr>
            <a:picLocks noChangeAspect="1"/>
          </p:cNvPicPr>
          <p:nvPr/>
        </p:nvPicPr>
        <p:blipFill>
          <a:blip r:embed="rId2"/>
          <a:stretch>
            <a:fillRect/>
          </a:stretch>
        </p:blipFill>
        <p:spPr>
          <a:xfrm>
            <a:off x="6572596" y="1646369"/>
            <a:ext cx="5619404" cy="3728639"/>
          </a:xfrm>
          <a:prstGeom prst="rect">
            <a:avLst/>
          </a:prstGeom>
          <a:noFill/>
          <a:ln>
            <a:noFill/>
          </a:ln>
          <a:effectLst>
            <a:softEdge rad="112500"/>
          </a:effectLst>
        </p:spPr>
      </p:pic>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C</a:t>
            </a:r>
            <a:r>
              <a:rPr lang="it-IT" sz="3300" kern="1200" dirty="0">
                <a:solidFill>
                  <a:srgbClr val="002060"/>
                </a:solidFill>
                <a:latin typeface="+mj-lt"/>
                <a:ea typeface="+mj-ea"/>
                <a:cs typeface="+mj-cs"/>
              </a:rPr>
              <a:t>ome stabilire se un fiume </a:t>
            </a:r>
            <a:r>
              <a:rPr lang="it-IT" sz="3300" kern="1200" dirty="0" err="1">
                <a:solidFill>
                  <a:srgbClr val="002060"/>
                </a:solidFill>
                <a:latin typeface="+mj-lt"/>
                <a:ea typeface="+mj-ea"/>
                <a:cs typeface="+mj-cs"/>
              </a:rPr>
              <a:t>e’</a:t>
            </a:r>
            <a:r>
              <a:rPr lang="it-IT" sz="3300" kern="1200" dirty="0">
                <a:solidFill>
                  <a:srgbClr val="002060"/>
                </a:solidFill>
                <a:latin typeface="+mj-lt"/>
                <a:ea typeface="+mj-ea"/>
                <a:cs typeface="+mj-cs"/>
              </a:rPr>
              <a:t> sano?</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37</a:t>
            </a:fld>
            <a:endParaRPr lang="it-IT"/>
          </a:p>
        </p:txBody>
      </p:sp>
    </p:spTree>
    <p:extLst>
      <p:ext uri="{BB962C8B-B14F-4D97-AF65-F5344CB8AC3E}">
        <p14:creationId xmlns:p14="http://schemas.microsoft.com/office/powerpoint/2010/main" val="159092986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97EEA399-AD5C-409F-B5C7-29C39EC4B54E}"/>
              </a:ext>
            </a:extLst>
          </p:cNvPr>
          <p:cNvSpPr>
            <a:spLocks noGrp="1"/>
          </p:cNvSpPr>
          <p:nvPr>
            <p:ph sz="half" idx="1"/>
          </p:nvPr>
        </p:nvSpPr>
        <p:spPr>
          <a:xfrm>
            <a:off x="516082" y="1012945"/>
            <a:ext cx="11371118" cy="4995489"/>
          </a:xfrm>
        </p:spPr>
        <p:txBody>
          <a:bodyPr/>
          <a:lstStyle/>
          <a:p>
            <a:pPr marL="0" indent="0">
              <a:buNone/>
            </a:pPr>
            <a:r>
              <a:rPr lang="it-IT" dirty="0">
                <a:solidFill>
                  <a:srgbClr val="002060"/>
                </a:solidFill>
              </a:rPr>
              <a:t>Vengono monitorati, secondo le frequenze di legge:</a:t>
            </a:r>
          </a:p>
          <a:p>
            <a:r>
              <a:rPr lang="it-IT" dirty="0">
                <a:solidFill>
                  <a:srgbClr val="002060"/>
                </a:solidFill>
              </a:rPr>
              <a:t>parametri chimico-fisici, tra cui i cosiddetti "parametri di base" (pH, solidi sospesi, temperatura, trasparenza, conducibilità, durezza, azoto ammoniacale, azoto nitrico, ossigeno disciolto, BOD5, COD, azoto totale, ortofosfato, fosforo totale, cloruri, solfati, </a:t>
            </a:r>
            <a:r>
              <a:rPr lang="it-IT" i="1" dirty="0">
                <a:solidFill>
                  <a:srgbClr val="002060"/>
                </a:solidFill>
              </a:rPr>
              <a:t>Escherichia coli</a:t>
            </a:r>
            <a:r>
              <a:rPr lang="it-IT" dirty="0">
                <a:solidFill>
                  <a:srgbClr val="002060"/>
                </a:solidFill>
              </a:rPr>
              <a:t>); </a:t>
            </a:r>
          </a:p>
          <a:p>
            <a:r>
              <a:rPr lang="it-IT" dirty="0">
                <a:solidFill>
                  <a:srgbClr val="002060"/>
                </a:solidFill>
              </a:rPr>
              <a:t>una serie di altri inquinanti chimici specifici costituiti in prevalenza da metalli, pesticidi, solventi e idrocarburi policiclici aromatici (IPA);</a:t>
            </a:r>
          </a:p>
          <a:p>
            <a:endParaRPr lang="it-IT" dirty="0">
              <a:solidFill>
                <a:srgbClr val="002060"/>
              </a:solidFill>
            </a:endParaRPr>
          </a:p>
          <a:p>
            <a:endParaRPr lang="it-IT" dirty="0">
              <a:solidFill>
                <a:srgbClr val="002060"/>
              </a:solidFill>
            </a:endParaRPr>
          </a:p>
        </p:txBody>
      </p:sp>
      <p:sp>
        <p:nvSpPr>
          <p:cNvPr id="3" name="Titolo 2">
            <a:extLst>
              <a:ext uri="{FF2B5EF4-FFF2-40B4-BE49-F238E27FC236}">
                <a16:creationId xmlns:a16="http://schemas.microsoft.com/office/drawing/2014/main" id="{015B44EE-A8A9-4944-A2F5-30E5D07B9CF8}"/>
              </a:ext>
            </a:extLst>
          </p:cNvPr>
          <p:cNvSpPr>
            <a:spLocks noGrp="1"/>
          </p:cNvSpPr>
          <p:nvPr>
            <p:ph type="title"/>
          </p:nvPr>
        </p:nvSpPr>
        <p:spPr/>
        <p:txBody>
          <a:bodyPr/>
          <a:lstStyle/>
          <a:p>
            <a:r>
              <a:rPr lang="it-IT" dirty="0">
                <a:solidFill>
                  <a:srgbClr val="002060"/>
                </a:solidFill>
              </a:rPr>
              <a:t>Monitoraggio chimico fisico</a:t>
            </a:r>
          </a:p>
        </p:txBody>
      </p:sp>
      <p:sp>
        <p:nvSpPr>
          <p:cNvPr id="4" name="Segnaposto data 3">
            <a:extLst>
              <a:ext uri="{FF2B5EF4-FFF2-40B4-BE49-F238E27FC236}">
                <a16:creationId xmlns:a16="http://schemas.microsoft.com/office/drawing/2014/main" id="{809D0EFA-902F-496C-AA91-4FA818246E44}"/>
              </a:ext>
            </a:extLst>
          </p:cNvPr>
          <p:cNvSpPr>
            <a:spLocks noGrp="1"/>
          </p:cNvSpPr>
          <p:nvPr>
            <p:ph type="dt" sz="half" idx="10"/>
          </p:nvPr>
        </p:nvSpPr>
        <p:spPr/>
        <p:txBody>
          <a:bodyPr/>
          <a:lstStyle/>
          <a:p>
            <a:r>
              <a:rPr lang="it-IT"/>
              <a:t>18/03/2021</a:t>
            </a:r>
          </a:p>
        </p:txBody>
      </p:sp>
      <p:sp>
        <p:nvSpPr>
          <p:cNvPr id="6" name="Segnaposto numero diapositiva 5">
            <a:extLst>
              <a:ext uri="{FF2B5EF4-FFF2-40B4-BE49-F238E27FC236}">
                <a16:creationId xmlns:a16="http://schemas.microsoft.com/office/drawing/2014/main" id="{B46E137E-CED3-4BCB-9F00-E209741E88DE}"/>
              </a:ext>
            </a:extLst>
          </p:cNvPr>
          <p:cNvSpPr>
            <a:spLocks noGrp="1"/>
          </p:cNvSpPr>
          <p:nvPr>
            <p:ph type="sldNum" sz="quarter" idx="12"/>
          </p:nvPr>
        </p:nvSpPr>
        <p:spPr/>
        <p:txBody>
          <a:bodyPr/>
          <a:lstStyle/>
          <a:p>
            <a:fld id="{C4133F5E-49C4-4AB0-A56F-499B77090B1F}" type="slidenum">
              <a:rPr lang="it-IT" smtClean="0"/>
              <a:pPr/>
              <a:t>38</a:t>
            </a:fld>
            <a:endParaRPr lang="it-IT"/>
          </a:p>
        </p:txBody>
      </p:sp>
      <p:pic>
        <p:nvPicPr>
          <p:cNvPr id="7" name="Immagine 6">
            <a:extLst>
              <a:ext uri="{FF2B5EF4-FFF2-40B4-BE49-F238E27FC236}">
                <a16:creationId xmlns:a16="http://schemas.microsoft.com/office/drawing/2014/main" id="{250A5629-059D-4E2D-8586-E7EE870845E4}"/>
              </a:ext>
            </a:extLst>
          </p:cNvPr>
          <p:cNvPicPr>
            <a:picLocks noChangeAspect="1"/>
          </p:cNvPicPr>
          <p:nvPr/>
        </p:nvPicPr>
        <p:blipFill>
          <a:blip r:embed="rId2"/>
          <a:stretch>
            <a:fillRect/>
          </a:stretch>
        </p:blipFill>
        <p:spPr>
          <a:xfrm>
            <a:off x="5043866" y="3764082"/>
            <a:ext cx="2800034" cy="2243896"/>
          </a:xfrm>
          <a:prstGeom prst="rect">
            <a:avLst/>
          </a:prstGeom>
        </p:spPr>
      </p:pic>
      <p:pic>
        <p:nvPicPr>
          <p:cNvPr id="9" name="Immagine 8">
            <a:extLst>
              <a:ext uri="{FF2B5EF4-FFF2-40B4-BE49-F238E27FC236}">
                <a16:creationId xmlns:a16="http://schemas.microsoft.com/office/drawing/2014/main" id="{2C82100F-3424-4A65-83DA-39318895ED90}"/>
              </a:ext>
            </a:extLst>
          </p:cNvPr>
          <p:cNvPicPr>
            <a:picLocks noChangeAspect="1"/>
          </p:cNvPicPr>
          <p:nvPr/>
        </p:nvPicPr>
        <p:blipFill>
          <a:blip r:embed="rId3"/>
          <a:stretch>
            <a:fillRect/>
          </a:stretch>
        </p:blipFill>
        <p:spPr>
          <a:xfrm>
            <a:off x="8502108" y="3764082"/>
            <a:ext cx="2979154" cy="2243896"/>
          </a:xfrm>
          <a:prstGeom prst="rect">
            <a:avLst/>
          </a:prstGeom>
        </p:spPr>
      </p:pic>
      <p:pic>
        <p:nvPicPr>
          <p:cNvPr id="10" name="Immagine 9">
            <a:extLst>
              <a:ext uri="{FF2B5EF4-FFF2-40B4-BE49-F238E27FC236}">
                <a16:creationId xmlns:a16="http://schemas.microsoft.com/office/drawing/2014/main" id="{9DE33E0F-A07C-4A33-94A7-4BAF09F7BC56}"/>
              </a:ext>
            </a:extLst>
          </p:cNvPr>
          <p:cNvPicPr>
            <a:picLocks noChangeAspect="1"/>
          </p:cNvPicPr>
          <p:nvPr/>
        </p:nvPicPr>
        <p:blipFill>
          <a:blip r:embed="rId4"/>
          <a:stretch>
            <a:fillRect/>
          </a:stretch>
        </p:blipFill>
        <p:spPr>
          <a:xfrm>
            <a:off x="2244436" y="6356350"/>
            <a:ext cx="8620491" cy="365792"/>
          </a:xfrm>
          <a:prstGeom prst="rect">
            <a:avLst/>
          </a:prstGeom>
        </p:spPr>
      </p:pic>
      <p:pic>
        <p:nvPicPr>
          <p:cNvPr id="11" name="Immagine 10">
            <a:extLst>
              <a:ext uri="{FF2B5EF4-FFF2-40B4-BE49-F238E27FC236}">
                <a16:creationId xmlns:a16="http://schemas.microsoft.com/office/drawing/2014/main" id="{B8B932F9-736E-4518-88BB-12E7808693AD}"/>
              </a:ext>
            </a:extLst>
          </p:cNvPr>
          <p:cNvPicPr>
            <a:picLocks noChangeAspect="1"/>
          </p:cNvPicPr>
          <p:nvPr/>
        </p:nvPicPr>
        <p:blipFill>
          <a:blip r:embed="rId5"/>
          <a:stretch>
            <a:fillRect/>
          </a:stretch>
        </p:blipFill>
        <p:spPr>
          <a:xfrm>
            <a:off x="860668" y="3764082"/>
            <a:ext cx="3487434" cy="2243896"/>
          </a:xfrm>
          <a:prstGeom prst="rect">
            <a:avLst/>
          </a:prstGeom>
        </p:spPr>
      </p:pic>
      <p:sp>
        <p:nvSpPr>
          <p:cNvPr id="12" name="CasellaDiTesto 11">
            <a:extLst>
              <a:ext uri="{FF2B5EF4-FFF2-40B4-BE49-F238E27FC236}">
                <a16:creationId xmlns:a16="http://schemas.microsoft.com/office/drawing/2014/main" id="{349F7049-A8B2-484F-A522-0A45B0F40B48}"/>
              </a:ext>
            </a:extLst>
          </p:cNvPr>
          <p:cNvSpPr txBox="1"/>
          <p:nvPr/>
        </p:nvSpPr>
        <p:spPr>
          <a:xfrm>
            <a:off x="807078" y="3763415"/>
            <a:ext cx="3755866" cy="646331"/>
          </a:xfrm>
          <a:prstGeom prst="rect">
            <a:avLst/>
          </a:prstGeom>
          <a:noFill/>
        </p:spPr>
        <p:txBody>
          <a:bodyPr wrap="square" rtlCol="0">
            <a:spAutoFit/>
          </a:bodyPr>
          <a:lstStyle/>
          <a:p>
            <a:pPr algn="ctr"/>
            <a:r>
              <a:rPr lang="it-IT" dirty="0">
                <a:solidFill>
                  <a:srgbClr val="002060"/>
                </a:solidFill>
              </a:rPr>
              <a:t>Sonda </a:t>
            </a:r>
            <a:r>
              <a:rPr lang="it-IT" dirty="0" err="1">
                <a:solidFill>
                  <a:srgbClr val="002060"/>
                </a:solidFill>
              </a:rPr>
              <a:t>multiparametrica</a:t>
            </a:r>
            <a:r>
              <a:rPr lang="it-IT" dirty="0">
                <a:solidFill>
                  <a:srgbClr val="002060"/>
                </a:solidFill>
              </a:rPr>
              <a:t> per rilievo O2, temperatura, conducibilità, pH</a:t>
            </a:r>
          </a:p>
        </p:txBody>
      </p:sp>
      <p:sp>
        <p:nvSpPr>
          <p:cNvPr id="5" name="Segnaposto piè di pagina 4">
            <a:extLst>
              <a:ext uri="{FF2B5EF4-FFF2-40B4-BE49-F238E27FC236}">
                <a16:creationId xmlns:a16="http://schemas.microsoft.com/office/drawing/2014/main" id="{0C5B2467-9FAD-4F09-AD60-CBA07D74E765}"/>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Tree>
    <p:extLst>
      <p:ext uri="{BB962C8B-B14F-4D97-AF65-F5344CB8AC3E}">
        <p14:creationId xmlns:p14="http://schemas.microsoft.com/office/powerpoint/2010/main" val="60190679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930B436E-E0AE-4957-B94F-92CBB0F09744}"/>
              </a:ext>
            </a:extLst>
          </p:cNvPr>
          <p:cNvPicPr>
            <a:picLocks noGrp="1" noChangeAspect="1"/>
          </p:cNvPicPr>
          <p:nvPr>
            <p:ph type="pic" idx="1"/>
          </p:nvPr>
        </p:nvPicPr>
        <p:blipFill rotWithShape="1">
          <a:blip r:embed="rId2"/>
          <a:stretch/>
        </p:blipFill>
        <p:spPr>
          <a:xfrm>
            <a:off x="5229700" y="1119373"/>
            <a:ext cx="6962300" cy="4925827"/>
          </a:xfrm>
          <a:prstGeom prst="rect">
            <a:avLst/>
          </a:prstGeom>
          <a:noFill/>
        </p:spPr>
      </p:pic>
      <p:sp>
        <p:nvSpPr>
          <p:cNvPr id="3" name="Titolo 2">
            <a:extLst>
              <a:ext uri="{FF2B5EF4-FFF2-40B4-BE49-F238E27FC236}">
                <a16:creationId xmlns:a16="http://schemas.microsoft.com/office/drawing/2014/main" id="{2BBC723B-539A-499C-AED1-1910B5053B16}"/>
              </a:ext>
            </a:extLst>
          </p:cNvPr>
          <p:cNvSpPr>
            <a:spLocks noGrp="1"/>
          </p:cNvSpPr>
          <p:nvPr>
            <p:ph type="title"/>
          </p:nvPr>
        </p:nvSpPr>
        <p:spPr>
          <a:xfrm>
            <a:off x="78710" y="-56807"/>
            <a:ext cx="7349505" cy="1008028"/>
          </a:xfrm>
        </p:spPr>
        <p:txBody>
          <a:bodyPr anchor="b">
            <a:normAutofit/>
          </a:bodyPr>
          <a:lstStyle/>
          <a:p>
            <a:r>
              <a:rPr lang="it-IT" sz="3600" dirty="0">
                <a:solidFill>
                  <a:srgbClr val="002060"/>
                </a:solidFill>
              </a:rPr>
              <a:t>STAZIONI DI MONITORAGGIO</a:t>
            </a:r>
          </a:p>
        </p:txBody>
      </p:sp>
      <p:sp>
        <p:nvSpPr>
          <p:cNvPr id="13" name="Text Placeholder 3">
            <a:extLst>
              <a:ext uri="{FF2B5EF4-FFF2-40B4-BE49-F238E27FC236}">
                <a16:creationId xmlns:a16="http://schemas.microsoft.com/office/drawing/2014/main" id="{EA6353EB-469E-40F0-9CBB-574B31E24603}"/>
              </a:ext>
            </a:extLst>
          </p:cNvPr>
          <p:cNvSpPr>
            <a:spLocks noGrp="1"/>
          </p:cNvSpPr>
          <p:nvPr>
            <p:ph type="body" sz="half" idx="2"/>
          </p:nvPr>
        </p:nvSpPr>
        <p:spPr>
          <a:xfrm>
            <a:off x="78710" y="1248601"/>
            <a:ext cx="4848584" cy="4952757"/>
          </a:xfrm>
        </p:spPr>
        <p:txBody>
          <a:bodyPr/>
          <a:lstStyle/>
          <a:p>
            <a:r>
              <a:rPr lang="en-US" sz="2400" dirty="0">
                <a:solidFill>
                  <a:srgbClr val="002060"/>
                </a:solidFill>
              </a:rPr>
              <a:t>STRUMENTI DI LAVORO</a:t>
            </a:r>
          </a:p>
          <a:p>
            <a:endParaRPr lang="en-US" dirty="0">
              <a:solidFill>
                <a:srgbClr val="002060"/>
              </a:solidFill>
            </a:endParaRPr>
          </a:p>
        </p:txBody>
      </p:sp>
      <p:sp>
        <p:nvSpPr>
          <p:cNvPr id="4" name="Segnaposto data 3">
            <a:extLst>
              <a:ext uri="{FF2B5EF4-FFF2-40B4-BE49-F238E27FC236}">
                <a16:creationId xmlns:a16="http://schemas.microsoft.com/office/drawing/2014/main" id="{FE80D365-FB1C-4B0D-85E0-9B07C2D82B73}"/>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endParaRPr lang="it-IT" dirty="0"/>
          </a:p>
        </p:txBody>
      </p:sp>
      <p:sp>
        <p:nvSpPr>
          <p:cNvPr id="6" name="Segnaposto numero diapositiva 5">
            <a:extLst>
              <a:ext uri="{FF2B5EF4-FFF2-40B4-BE49-F238E27FC236}">
                <a16:creationId xmlns:a16="http://schemas.microsoft.com/office/drawing/2014/main" id="{72588B2F-2205-41E9-89C3-FA157891DD3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39</a:t>
            </a:fld>
            <a:endParaRPr lang="it-IT"/>
          </a:p>
        </p:txBody>
      </p:sp>
      <p:sp>
        <p:nvSpPr>
          <p:cNvPr id="8" name="CasellaDiTesto 7">
            <a:extLst>
              <a:ext uri="{FF2B5EF4-FFF2-40B4-BE49-F238E27FC236}">
                <a16:creationId xmlns:a16="http://schemas.microsoft.com/office/drawing/2014/main" id="{39C5C0BC-EDD7-4041-BB05-94DD25B34674}"/>
              </a:ext>
            </a:extLst>
          </p:cNvPr>
          <p:cNvSpPr txBox="1"/>
          <p:nvPr/>
        </p:nvSpPr>
        <p:spPr>
          <a:xfrm>
            <a:off x="7798086" y="1068512"/>
            <a:ext cx="45719" cy="4777484"/>
          </a:xfrm>
          <a:prstGeom prst="rect">
            <a:avLst/>
          </a:prstGeom>
          <a:noFill/>
        </p:spPr>
        <p:txBody>
          <a:bodyPr wrap="square" rtlCol="0">
            <a:spAutoFit/>
          </a:bodyPr>
          <a:lstStyle/>
          <a:p>
            <a:endParaRPr lang="it-IT" dirty="0"/>
          </a:p>
        </p:txBody>
      </p:sp>
      <p:pic>
        <p:nvPicPr>
          <p:cNvPr id="11" name="Immagine 10">
            <a:extLst>
              <a:ext uri="{FF2B5EF4-FFF2-40B4-BE49-F238E27FC236}">
                <a16:creationId xmlns:a16="http://schemas.microsoft.com/office/drawing/2014/main" id="{46E5BF47-2B2D-4DE9-9704-6B2ACB4EAF3D}"/>
              </a:ext>
            </a:extLst>
          </p:cNvPr>
          <p:cNvPicPr>
            <a:picLocks noChangeAspect="1"/>
          </p:cNvPicPr>
          <p:nvPr/>
        </p:nvPicPr>
        <p:blipFill rotWithShape="1">
          <a:blip r:embed="rId3"/>
          <a:srcRect l="4892" t="8277" b="10020"/>
          <a:stretch/>
        </p:blipFill>
        <p:spPr>
          <a:xfrm rot="1468839">
            <a:off x="2129871" y="1921852"/>
            <a:ext cx="1071073" cy="920102"/>
          </a:xfrm>
          <a:prstGeom prst="rect">
            <a:avLst/>
          </a:prstGeom>
        </p:spPr>
      </p:pic>
      <p:pic>
        <p:nvPicPr>
          <p:cNvPr id="9" name="Immagine 8">
            <a:extLst>
              <a:ext uri="{FF2B5EF4-FFF2-40B4-BE49-F238E27FC236}">
                <a16:creationId xmlns:a16="http://schemas.microsoft.com/office/drawing/2014/main" id="{05194512-31F0-40B0-A8BD-72760E788A70}"/>
              </a:ext>
            </a:extLst>
          </p:cNvPr>
          <p:cNvPicPr>
            <a:picLocks noChangeAspect="1"/>
          </p:cNvPicPr>
          <p:nvPr/>
        </p:nvPicPr>
        <p:blipFill rotWithShape="1">
          <a:blip r:embed="rId4"/>
          <a:srcRect l="24981" t="13930" r="29065" b="13845"/>
          <a:stretch/>
        </p:blipFill>
        <p:spPr>
          <a:xfrm>
            <a:off x="88900" y="1629881"/>
            <a:ext cx="1765300" cy="2080884"/>
          </a:xfrm>
          <a:prstGeom prst="rect">
            <a:avLst/>
          </a:prstGeom>
        </p:spPr>
      </p:pic>
      <p:pic>
        <p:nvPicPr>
          <p:cNvPr id="10" name="Immagine 9">
            <a:extLst>
              <a:ext uri="{FF2B5EF4-FFF2-40B4-BE49-F238E27FC236}">
                <a16:creationId xmlns:a16="http://schemas.microsoft.com/office/drawing/2014/main" id="{0E4570D5-2383-4D2B-8A07-3B733FE99EA2}"/>
              </a:ext>
            </a:extLst>
          </p:cNvPr>
          <p:cNvPicPr>
            <a:picLocks noChangeAspect="1"/>
          </p:cNvPicPr>
          <p:nvPr/>
        </p:nvPicPr>
        <p:blipFill>
          <a:blip r:embed="rId5"/>
          <a:stretch>
            <a:fillRect/>
          </a:stretch>
        </p:blipFill>
        <p:spPr>
          <a:xfrm>
            <a:off x="3708400" y="1161912"/>
            <a:ext cx="1483468" cy="1483468"/>
          </a:xfrm>
          <a:prstGeom prst="rect">
            <a:avLst/>
          </a:prstGeom>
        </p:spPr>
      </p:pic>
      <p:pic>
        <p:nvPicPr>
          <p:cNvPr id="12" name="Immagine 11">
            <a:extLst>
              <a:ext uri="{FF2B5EF4-FFF2-40B4-BE49-F238E27FC236}">
                <a16:creationId xmlns:a16="http://schemas.microsoft.com/office/drawing/2014/main" id="{9C67A8FC-39B3-4FF2-9B46-218E036A4417}"/>
              </a:ext>
            </a:extLst>
          </p:cNvPr>
          <p:cNvPicPr>
            <a:picLocks noChangeAspect="1"/>
          </p:cNvPicPr>
          <p:nvPr/>
        </p:nvPicPr>
        <p:blipFill>
          <a:blip r:embed="rId6"/>
          <a:stretch>
            <a:fillRect/>
          </a:stretch>
        </p:blipFill>
        <p:spPr>
          <a:xfrm>
            <a:off x="3565823" y="2603870"/>
            <a:ext cx="1612743" cy="2272930"/>
          </a:xfrm>
          <a:prstGeom prst="rect">
            <a:avLst/>
          </a:prstGeom>
        </p:spPr>
      </p:pic>
      <p:pic>
        <p:nvPicPr>
          <p:cNvPr id="14" name="Immagine 13">
            <a:extLst>
              <a:ext uri="{FF2B5EF4-FFF2-40B4-BE49-F238E27FC236}">
                <a16:creationId xmlns:a16="http://schemas.microsoft.com/office/drawing/2014/main" id="{BC4315C6-FD0F-47F1-A410-633C44168CB6}"/>
              </a:ext>
            </a:extLst>
          </p:cNvPr>
          <p:cNvPicPr>
            <a:picLocks noChangeAspect="1"/>
          </p:cNvPicPr>
          <p:nvPr/>
        </p:nvPicPr>
        <p:blipFill>
          <a:blip r:embed="rId7"/>
          <a:stretch>
            <a:fillRect/>
          </a:stretch>
        </p:blipFill>
        <p:spPr>
          <a:xfrm>
            <a:off x="2548841" y="2397843"/>
            <a:ext cx="1069548" cy="2047157"/>
          </a:xfrm>
          <a:prstGeom prst="rect">
            <a:avLst/>
          </a:prstGeom>
        </p:spPr>
      </p:pic>
      <p:pic>
        <p:nvPicPr>
          <p:cNvPr id="15" name="Immagine 14">
            <a:extLst>
              <a:ext uri="{FF2B5EF4-FFF2-40B4-BE49-F238E27FC236}">
                <a16:creationId xmlns:a16="http://schemas.microsoft.com/office/drawing/2014/main" id="{93FFD912-4AA1-4E64-ABDD-6FB661A5B89F}"/>
              </a:ext>
            </a:extLst>
          </p:cNvPr>
          <p:cNvPicPr>
            <a:picLocks noChangeAspect="1"/>
          </p:cNvPicPr>
          <p:nvPr/>
        </p:nvPicPr>
        <p:blipFill>
          <a:blip r:embed="rId8"/>
          <a:stretch>
            <a:fillRect/>
          </a:stretch>
        </p:blipFill>
        <p:spPr>
          <a:xfrm>
            <a:off x="367002" y="3213087"/>
            <a:ext cx="1931698" cy="1501529"/>
          </a:xfrm>
          <a:prstGeom prst="rect">
            <a:avLst/>
          </a:prstGeom>
        </p:spPr>
      </p:pic>
      <p:pic>
        <p:nvPicPr>
          <p:cNvPr id="16" name="Immagine 15">
            <a:extLst>
              <a:ext uri="{FF2B5EF4-FFF2-40B4-BE49-F238E27FC236}">
                <a16:creationId xmlns:a16="http://schemas.microsoft.com/office/drawing/2014/main" id="{2938AD26-DB09-4297-98BA-3A8E0484528B}"/>
              </a:ext>
            </a:extLst>
          </p:cNvPr>
          <p:cNvPicPr>
            <a:picLocks noChangeAspect="1"/>
          </p:cNvPicPr>
          <p:nvPr/>
        </p:nvPicPr>
        <p:blipFill>
          <a:blip r:embed="rId9"/>
          <a:stretch>
            <a:fillRect/>
          </a:stretch>
        </p:blipFill>
        <p:spPr>
          <a:xfrm>
            <a:off x="2772891" y="6376272"/>
            <a:ext cx="8620491" cy="365792"/>
          </a:xfrm>
          <a:prstGeom prst="rect">
            <a:avLst/>
          </a:prstGeom>
        </p:spPr>
      </p:pic>
      <p:sp>
        <p:nvSpPr>
          <p:cNvPr id="2" name="Segnaposto piè di pagina 1">
            <a:extLst>
              <a:ext uri="{FF2B5EF4-FFF2-40B4-BE49-F238E27FC236}">
                <a16:creationId xmlns:a16="http://schemas.microsoft.com/office/drawing/2014/main" id="{64CC5734-B3FB-46DF-8DB0-510018706EBA}"/>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5" name="CasellaDiTesto 4">
            <a:extLst>
              <a:ext uri="{FF2B5EF4-FFF2-40B4-BE49-F238E27FC236}">
                <a16:creationId xmlns:a16="http://schemas.microsoft.com/office/drawing/2014/main" id="{6CB41AA8-C070-4CAE-854B-DABCA66C874E}"/>
              </a:ext>
            </a:extLst>
          </p:cNvPr>
          <p:cNvSpPr txBox="1"/>
          <p:nvPr/>
        </p:nvSpPr>
        <p:spPr>
          <a:xfrm>
            <a:off x="42391" y="4746869"/>
            <a:ext cx="5461000" cy="1477328"/>
          </a:xfrm>
          <a:prstGeom prst="rect">
            <a:avLst/>
          </a:prstGeom>
          <a:noFill/>
        </p:spPr>
        <p:txBody>
          <a:bodyPr wrap="square" rtlCol="0">
            <a:spAutoFit/>
          </a:bodyPr>
          <a:lstStyle/>
          <a:p>
            <a:r>
              <a:rPr lang="it-IT" dirty="0">
                <a:solidFill>
                  <a:srgbClr val="002060"/>
                </a:solidFill>
              </a:rPr>
              <a:t>In Lombardia sono stati identificati 679 corpi idrici fluviali (578 naturali e 101 artificiali) e 54 corpi idrici lacustri.</a:t>
            </a:r>
          </a:p>
          <a:p>
            <a:r>
              <a:rPr lang="it-IT" dirty="0">
                <a:solidFill>
                  <a:srgbClr val="002060"/>
                </a:solidFill>
              </a:rPr>
              <a:t>La rete di monitoraggio comprende 367 siti fluviali e 40 lacustri.</a:t>
            </a:r>
          </a:p>
        </p:txBody>
      </p:sp>
    </p:spTree>
    <p:extLst>
      <p:ext uri="{BB962C8B-B14F-4D97-AF65-F5344CB8AC3E}">
        <p14:creationId xmlns:p14="http://schemas.microsoft.com/office/powerpoint/2010/main" val="16449108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C79D95B2-992B-404E-AE0E-181F2364FBAF}"/>
              </a:ext>
            </a:extLst>
          </p:cNvPr>
          <p:cNvSpPr>
            <a:spLocks noGrp="1"/>
          </p:cNvSpPr>
          <p:nvPr>
            <p:ph type="title"/>
          </p:nvPr>
        </p:nvSpPr>
        <p:spPr>
          <a:xfrm>
            <a:off x="418144" y="-210646"/>
            <a:ext cx="10906008" cy="1115415"/>
          </a:xfrm>
        </p:spPr>
        <p:txBody>
          <a:bodyPr vert="horz" lIns="91440" tIns="45720" rIns="91440" bIns="45720" rtlCol="0" anchor="b">
            <a:normAutofit/>
          </a:bodyPr>
          <a:lstStyle/>
          <a:p>
            <a:pPr algn="l">
              <a:spcAft>
                <a:spcPts val="600"/>
              </a:spcAft>
            </a:pPr>
            <a:r>
              <a:rPr lang="en-US" b="1" kern="1200" dirty="0">
                <a:solidFill>
                  <a:srgbClr val="002060"/>
                </a:solidFill>
                <a:latin typeface="+mj-lt"/>
                <a:ea typeface="+mj-ea"/>
                <a:cs typeface="+mj-cs"/>
              </a:rPr>
              <a:t>L’IMPORTANZA DELL’ACQUA: AGRICOLTURA E ZOOTECNIA</a:t>
            </a:r>
          </a:p>
        </p:txBody>
      </p:sp>
      <p:pic>
        <p:nvPicPr>
          <p:cNvPr id="36" name="Immagine 35" descr="Immagine che contiene pavimento, interni, parecchi, sala da pranzo&#10;&#10;Descrizione generata automaticamente">
            <a:extLst>
              <a:ext uri="{FF2B5EF4-FFF2-40B4-BE49-F238E27FC236}">
                <a16:creationId xmlns:a16="http://schemas.microsoft.com/office/drawing/2014/main" id="{9F837455-B45D-4B56-98C7-588DF7EF9D32}"/>
              </a:ext>
            </a:extLst>
          </p:cNvPr>
          <p:cNvPicPr>
            <a:picLocks noChangeAspect="1"/>
          </p:cNvPicPr>
          <p:nvPr/>
        </p:nvPicPr>
        <p:blipFill rotWithShape="1">
          <a:blip r:embed="rId2">
            <a:extLst>
              <a:ext uri="{28A0092B-C50C-407E-A947-70E740481C1C}">
                <a14:useLocalDpi xmlns:a14="http://schemas.microsoft.com/office/drawing/2010/main" val="0"/>
              </a:ext>
            </a:extLst>
          </a:blip>
          <a:srcRect t="3998" r="4" b="3552"/>
          <a:stretch/>
        </p:blipFill>
        <p:spPr>
          <a:xfrm>
            <a:off x="356121" y="1016697"/>
            <a:ext cx="3134626" cy="3247148"/>
          </a:xfrm>
          <a:prstGeom prst="rect">
            <a:avLst/>
          </a:prstGeom>
        </p:spPr>
      </p:pic>
      <p:pic>
        <p:nvPicPr>
          <p:cNvPr id="21" name="Immagine 2" descr="Immagine che contiene testo, fiume, autostrada, viaggiando&#10;&#10;Descrizione generata automaticamente">
            <a:extLst>
              <a:ext uri="{FF2B5EF4-FFF2-40B4-BE49-F238E27FC236}">
                <a16:creationId xmlns:a16="http://schemas.microsoft.com/office/drawing/2014/main" id="{1D9979C8-D60F-462B-ABB3-DCA239B49D41}"/>
              </a:ext>
            </a:extLst>
          </p:cNvPr>
          <p:cNvPicPr>
            <a:picLocks noChangeAspect="1"/>
          </p:cNvPicPr>
          <p:nvPr/>
        </p:nvPicPr>
        <p:blipFill rotWithShape="1">
          <a:blip r:embed="rId3">
            <a:extLst>
              <a:ext uri="{28A0092B-C50C-407E-A947-70E740481C1C}">
                <a14:useLocalDpi xmlns:a14="http://schemas.microsoft.com/office/drawing/2010/main" val="0"/>
              </a:ext>
            </a:extLst>
          </a:blip>
          <a:srcRect l="14245" r="21721" b="2"/>
          <a:stretch/>
        </p:blipFill>
        <p:spPr bwMode="auto">
          <a:xfrm>
            <a:off x="4528687" y="1016697"/>
            <a:ext cx="3134626" cy="3247148"/>
          </a:xfrm>
          <a:prstGeom prst="rect">
            <a:avLst/>
          </a:prstGeom>
          <a:noFill/>
          <a:extLst>
            <a:ext uri="{909E8E84-426E-40DD-AFC4-6F175D3DCCD1}">
              <a14:hiddenFill xmlns:a14="http://schemas.microsoft.com/office/drawing/2010/main">
                <a:solidFill>
                  <a:srgbClr val="FFFFFF"/>
                </a:solidFill>
              </a14:hiddenFill>
            </a:ext>
          </a:extLst>
        </p:spPr>
      </p:pic>
      <p:pic>
        <p:nvPicPr>
          <p:cNvPr id="49" name="Immagine 48" descr="Immagine che contiene panca, esterni, erba, parco&#10;&#10;Descrizione generata automaticamente">
            <a:extLst>
              <a:ext uri="{FF2B5EF4-FFF2-40B4-BE49-F238E27FC236}">
                <a16:creationId xmlns:a16="http://schemas.microsoft.com/office/drawing/2014/main" id="{20A7B1E2-6ED8-4699-988B-B96C3FE05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45" r="10353" b="-2"/>
          <a:stretch/>
        </p:blipFill>
        <p:spPr>
          <a:xfrm>
            <a:off x="8735746" y="1016697"/>
            <a:ext cx="3134626" cy="3247148"/>
          </a:xfrm>
          <a:prstGeom prst="rect">
            <a:avLst/>
          </a:prstGeom>
        </p:spPr>
      </p:pic>
      <p:sp>
        <p:nvSpPr>
          <p:cNvPr id="4" name="Segnaposto data 3">
            <a:extLst>
              <a:ext uri="{FF2B5EF4-FFF2-40B4-BE49-F238E27FC236}">
                <a16:creationId xmlns:a16="http://schemas.microsoft.com/office/drawing/2014/main" id="{395C482F-1420-4CE0-9A8C-659DB6F90133}"/>
              </a:ext>
            </a:extLst>
          </p:cNvPr>
          <p:cNvSpPr>
            <a:spLocks noGrp="1"/>
          </p:cNvSpPr>
          <p:nvPr>
            <p:ph type="dt" sz="half" idx="10"/>
          </p:nvPr>
        </p:nvSpPr>
        <p:spPr>
          <a:xfrm>
            <a:off x="1616676" y="6331637"/>
            <a:ext cx="2743200" cy="365125"/>
          </a:xfrm>
        </p:spPr>
        <p:txBody>
          <a:bodyPr vert="horz" lIns="91440" tIns="45720" rIns="91440" bIns="45720" rtlCol="0" anchor="ctr">
            <a:normAutofit/>
          </a:bodyPr>
          <a:lstStyle/>
          <a:p>
            <a:pPr>
              <a:spcAft>
                <a:spcPts val="600"/>
              </a:spcAft>
            </a:pPr>
            <a:r>
              <a:rPr lang="it-IT" sz="1200" dirty="0"/>
              <a:t>18/03/2021</a:t>
            </a:r>
            <a:endParaRPr lang="en-US" sz="1200" dirty="0"/>
          </a:p>
        </p:txBody>
      </p:sp>
      <p:sp>
        <p:nvSpPr>
          <p:cNvPr id="5" name="Segnaposto piè di pagina 4">
            <a:extLst>
              <a:ext uri="{FF2B5EF4-FFF2-40B4-BE49-F238E27FC236}">
                <a16:creationId xmlns:a16="http://schemas.microsoft.com/office/drawing/2014/main" id="{6074D140-78C7-426B-AD1E-ABA689EAAF87}"/>
              </a:ext>
            </a:extLst>
          </p:cNvPr>
          <p:cNvSpPr>
            <a:spLocks noGrp="1"/>
          </p:cNvSpPr>
          <p:nvPr>
            <p:ph type="ftr" sz="quarter" idx="11"/>
          </p:nvPr>
        </p:nvSpPr>
        <p:spPr>
          <a:xfrm>
            <a:off x="4038600" y="6356350"/>
            <a:ext cx="4114800" cy="365125"/>
          </a:xfrm>
        </p:spPr>
        <p:txBody>
          <a:bodyPr vert="horz" lIns="91440" tIns="45720" rIns="91440" bIns="45720" rtlCol="0" anchor="ctr">
            <a:normAutofit fontScale="92500" lnSpcReduction="20000"/>
          </a:bodyPr>
          <a:lstStyle/>
          <a:p>
            <a:pPr>
              <a:spcAft>
                <a:spcPts val="600"/>
              </a:spcAft>
            </a:pPr>
            <a:r>
              <a:rPr lang="it-IT" sz="1200" kern="1200" dirty="0">
                <a:solidFill>
                  <a:schemeClr val="tx1">
                    <a:tint val="75000"/>
                  </a:schemeClr>
                </a:solidFill>
                <a:latin typeface="+mn-lt"/>
                <a:ea typeface="+mn-ea"/>
                <a:cs typeface="+mn-cs"/>
              </a:rPr>
              <a:t>Green school | LC, PV, SO, VA,| "L'importanza dell'acqua" Silvia Cerea - Lino Pizzochero</a:t>
            </a:r>
            <a:endParaRPr lang="en-US" sz="1200" kern="1200" dirty="0">
              <a:solidFill>
                <a:schemeClr val="tx1">
                  <a:tint val="75000"/>
                </a:schemeClr>
              </a:solidFill>
              <a:latin typeface="+mn-lt"/>
              <a:ea typeface="+mn-ea"/>
              <a:cs typeface="+mn-cs"/>
            </a:endParaRPr>
          </a:p>
        </p:txBody>
      </p:sp>
      <p:sp>
        <p:nvSpPr>
          <p:cNvPr id="28" name="Slide Number Placeholder 6">
            <a:extLst>
              <a:ext uri="{FF2B5EF4-FFF2-40B4-BE49-F238E27FC236}">
                <a16:creationId xmlns:a16="http://schemas.microsoft.com/office/drawing/2014/main" id="{8B2BEBFC-E1B7-4E87-BF7C-0488D10C62D6}"/>
              </a:ext>
            </a:extLst>
          </p:cNvPr>
          <p:cNvSpPr>
            <a:spLocks noGrp="1"/>
          </p:cNvSpPr>
          <p:nvPr>
            <p:ph type="sldNum" sz="quarter" idx="12"/>
          </p:nvPr>
        </p:nvSpPr>
        <p:spPr>
          <a:xfrm>
            <a:off x="8610600" y="6381064"/>
            <a:ext cx="2743200" cy="365125"/>
          </a:xfrm>
        </p:spPr>
        <p:txBody>
          <a:bodyPr vert="horz" lIns="91440" tIns="45720" rIns="91440" bIns="45720" rtlCol="0" anchor="ctr">
            <a:normAutofit/>
          </a:bodyPr>
          <a:lstStyle/>
          <a:p>
            <a:pPr>
              <a:spcAft>
                <a:spcPts val="600"/>
              </a:spcAft>
            </a:pPr>
            <a:fld id="{C4133F5E-49C4-4AB0-A56F-499B77090B1F}" type="slidenum">
              <a:rPr lang="en-US" sz="1200" smtClean="0"/>
              <a:pPr>
                <a:spcAft>
                  <a:spcPts val="600"/>
                </a:spcAft>
              </a:pPr>
              <a:t>4</a:t>
            </a:fld>
            <a:endParaRPr lang="en-US" sz="1200"/>
          </a:p>
        </p:txBody>
      </p:sp>
      <p:sp>
        <p:nvSpPr>
          <p:cNvPr id="14" name="CasellaDiTesto 13">
            <a:extLst>
              <a:ext uri="{FF2B5EF4-FFF2-40B4-BE49-F238E27FC236}">
                <a16:creationId xmlns:a16="http://schemas.microsoft.com/office/drawing/2014/main" id="{112E7894-07FF-448A-919F-F85A197C0C96}"/>
              </a:ext>
            </a:extLst>
          </p:cNvPr>
          <p:cNvSpPr txBox="1"/>
          <p:nvPr/>
        </p:nvSpPr>
        <p:spPr>
          <a:xfrm>
            <a:off x="287312" y="4493127"/>
            <a:ext cx="11617376" cy="1200329"/>
          </a:xfrm>
          <a:prstGeom prst="rect">
            <a:avLst/>
          </a:prstGeom>
          <a:noFill/>
        </p:spPr>
        <p:txBody>
          <a:bodyPr wrap="square">
            <a:spAutoFit/>
          </a:bodyPr>
          <a:lstStyle/>
          <a:p>
            <a:pPr algn="just"/>
            <a:r>
              <a:rPr lang="it-IT" sz="1800" b="0" i="0" u="none" strike="noStrike" baseline="0" dirty="0">
                <a:solidFill>
                  <a:srgbClr val="002060"/>
                </a:solidFill>
              </a:rPr>
              <a:t>L’uso agricolo dell’acqua per irrigare i campi rappresenta la principale forma di consumo delle risorse idriche mondiali e coinvolge i due terzi del consumo mondiale di acqua dolce. Il settore zootecnico contribuisce significativamente al consumo di acqua e al suo inquinamento in modo sia diretto che indiretto: circa l’8% del consumo idrico mondiale riguarda il settore zootecnico. Escludendo l’acqua utilizzata allo scopo di irrigare i campi coltivati per produrre mangimi.</a:t>
            </a:r>
            <a:endParaRPr lang="it-IT" dirty="0">
              <a:solidFill>
                <a:srgbClr val="002060"/>
              </a:solidFill>
            </a:endParaRPr>
          </a:p>
        </p:txBody>
      </p:sp>
    </p:spTree>
    <p:extLst>
      <p:ext uri="{BB962C8B-B14F-4D97-AF65-F5344CB8AC3E}">
        <p14:creationId xmlns:p14="http://schemas.microsoft.com/office/powerpoint/2010/main" val="3645563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784854B-5528-41D1-B151-8C7FB6720401}"/>
              </a:ext>
            </a:extLst>
          </p:cNvPr>
          <p:cNvPicPr>
            <a:picLocks noChangeAspect="1"/>
          </p:cNvPicPr>
          <p:nvPr/>
        </p:nvPicPr>
        <p:blipFill rotWithShape="1">
          <a:blip r:embed="rId2"/>
          <a:srcRect l="11589"/>
          <a:stretch/>
        </p:blipFill>
        <p:spPr>
          <a:xfrm>
            <a:off x="71919" y="1633936"/>
            <a:ext cx="5184314" cy="3914109"/>
          </a:xfrm>
          <a:prstGeom prst="rect">
            <a:avLst/>
          </a:prstGeom>
          <a:noFill/>
        </p:spPr>
      </p:pic>
      <p:sp>
        <p:nvSpPr>
          <p:cNvPr id="7" name="CasellaDiTesto 6">
            <a:extLst>
              <a:ext uri="{FF2B5EF4-FFF2-40B4-BE49-F238E27FC236}">
                <a16:creationId xmlns:a16="http://schemas.microsoft.com/office/drawing/2014/main" id="{0F36D101-1CA8-46F1-96A2-EB6B760F4DD8}"/>
              </a:ext>
            </a:extLst>
          </p:cNvPr>
          <p:cNvSpPr txBox="1"/>
          <p:nvPr/>
        </p:nvSpPr>
        <p:spPr>
          <a:xfrm>
            <a:off x="4880225" y="1037690"/>
            <a:ext cx="6601037" cy="5024063"/>
          </a:xfrm>
          <a:prstGeom prst="rect">
            <a:avLst/>
          </a:prstGeom>
        </p:spPr>
        <p:txBody>
          <a:bodyPr vert="horz" lIns="91440" tIns="45720" rIns="91440" bIns="45720" rtlCol="0">
            <a:normAutofit/>
          </a:bodyPr>
          <a:lstStyle/>
          <a:p>
            <a:pPr marL="228600" indent="-228600">
              <a:lnSpc>
                <a:spcPct val="90000"/>
              </a:lnSpc>
              <a:spcAft>
                <a:spcPts val="600"/>
              </a:spcAft>
              <a:buFont typeface="Arial" panose="020B0604020202020204" pitchFamily="34" charset="0"/>
              <a:buChar char="•"/>
            </a:pPr>
            <a:r>
              <a:rPr lang="it-IT" sz="2800" b="1" dirty="0">
                <a:solidFill>
                  <a:srgbClr val="002060"/>
                </a:solidFill>
              </a:rPr>
              <a:t>Con l’analisi chimica non è possibile conoscere gli effetti complessivi dell’inquinamento sull’</a:t>
            </a:r>
            <a:r>
              <a:rPr lang="it-IT" sz="2800" b="1" u="sng" dirty="0">
                <a:solidFill>
                  <a:srgbClr val="002060"/>
                </a:solidFill>
              </a:rPr>
              <a:t>ecosistema</a:t>
            </a:r>
            <a:r>
              <a:rPr lang="it-IT" sz="2800" b="1" dirty="0">
                <a:solidFill>
                  <a:srgbClr val="002060"/>
                </a:solidFill>
              </a:rPr>
              <a:t>.</a:t>
            </a:r>
          </a:p>
          <a:p>
            <a:pPr indent="-228600">
              <a:lnSpc>
                <a:spcPct val="90000"/>
              </a:lnSpc>
              <a:spcAft>
                <a:spcPts val="600"/>
              </a:spcAft>
              <a:buFont typeface="Arial" panose="020B0604020202020204" pitchFamily="34" charset="0"/>
              <a:buChar char="•"/>
            </a:pPr>
            <a:endParaRPr lang="it-IT" sz="2800" dirty="0">
              <a:solidFill>
                <a:srgbClr val="002060"/>
              </a:solidFill>
            </a:endParaRPr>
          </a:p>
          <a:p>
            <a:pPr marL="228600" indent="-228600">
              <a:lnSpc>
                <a:spcPct val="90000"/>
              </a:lnSpc>
              <a:spcAft>
                <a:spcPts val="600"/>
              </a:spcAft>
              <a:buFont typeface="Arial" panose="020B0604020202020204" pitchFamily="34" charset="0"/>
              <a:buChar char="•"/>
            </a:pPr>
            <a:r>
              <a:rPr lang="it-IT" sz="2800" dirty="0">
                <a:solidFill>
                  <a:srgbClr val="002060"/>
                </a:solidFill>
              </a:rPr>
              <a:t>Gli esiti delle analisi chimico-fisiche, infatti, definiscono una situazione istantanea nel tempo ma non permettono di elaborare previsioni circa l’evoluzione della situazione ambientale complessiva, in particolare sotto il profilo ecologico.</a:t>
            </a:r>
          </a:p>
        </p:txBody>
      </p:sp>
      <p:sp>
        <p:nvSpPr>
          <p:cNvPr id="10" name="Title 1">
            <a:extLst>
              <a:ext uri="{FF2B5EF4-FFF2-40B4-BE49-F238E27FC236}">
                <a16:creationId xmlns:a16="http://schemas.microsoft.com/office/drawing/2014/main" id="{1DD7CED7-3D98-43F6-B179-1D79C7099C8E}"/>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C</a:t>
            </a:r>
            <a:r>
              <a:rPr lang="it-IT" sz="3300" kern="1200" dirty="0">
                <a:solidFill>
                  <a:srgbClr val="002060"/>
                </a:solidFill>
                <a:latin typeface="+mj-lt"/>
                <a:ea typeface="+mj-ea"/>
                <a:cs typeface="+mj-cs"/>
              </a:rPr>
              <a:t>ome stabilire se un fiume </a:t>
            </a:r>
            <a:r>
              <a:rPr lang="it-IT" sz="3300" kern="1200" dirty="0" err="1">
                <a:solidFill>
                  <a:srgbClr val="002060"/>
                </a:solidFill>
                <a:latin typeface="+mj-lt"/>
                <a:ea typeface="+mj-ea"/>
                <a:cs typeface="+mj-cs"/>
              </a:rPr>
              <a:t>e’</a:t>
            </a:r>
            <a:r>
              <a:rPr lang="it-IT" sz="3300" kern="1200" dirty="0">
                <a:solidFill>
                  <a:srgbClr val="002060"/>
                </a:solidFill>
                <a:latin typeface="+mj-lt"/>
                <a:ea typeface="+mj-ea"/>
                <a:cs typeface="+mj-cs"/>
              </a:rPr>
              <a:t> sano?</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40</a:t>
            </a:fld>
            <a:endParaRPr lang="it-IT"/>
          </a:p>
        </p:txBody>
      </p:sp>
    </p:spTree>
    <p:extLst>
      <p:ext uri="{BB962C8B-B14F-4D97-AF65-F5344CB8AC3E}">
        <p14:creationId xmlns:p14="http://schemas.microsoft.com/office/powerpoint/2010/main" val="62921878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descr="Immagine che contiene acqua, esterni, natura&#10;&#10;Descrizione generata automaticamente">
            <a:extLst>
              <a:ext uri="{FF2B5EF4-FFF2-40B4-BE49-F238E27FC236}">
                <a16:creationId xmlns:a16="http://schemas.microsoft.com/office/drawing/2014/main" id="{54575035-2381-47FD-9378-52CEE03C5415}"/>
              </a:ext>
            </a:extLst>
          </p:cNvPr>
          <p:cNvPicPr>
            <a:picLocks noChangeAspect="1"/>
          </p:cNvPicPr>
          <p:nvPr/>
        </p:nvPicPr>
        <p:blipFill rotWithShape="1">
          <a:blip r:embed="rId2">
            <a:extLst>
              <a:ext uri="{28A0092B-C50C-407E-A947-70E740481C1C}">
                <a14:useLocalDpi xmlns:a14="http://schemas.microsoft.com/office/drawing/2010/main" val="0"/>
              </a:ext>
            </a:extLst>
          </a:blip>
          <a:srcRect l="21890" r="3505" b="2"/>
          <a:stretch/>
        </p:blipFill>
        <p:spPr>
          <a:xfrm>
            <a:off x="357446" y="1012945"/>
            <a:ext cx="5583383" cy="4995489"/>
          </a:xfrm>
          <a:prstGeom prst="rect">
            <a:avLst/>
          </a:prstGeom>
          <a:noFill/>
        </p:spPr>
      </p:pic>
      <p:sp>
        <p:nvSpPr>
          <p:cNvPr id="16" name="CasellaDiTesto 15">
            <a:extLst>
              <a:ext uri="{FF2B5EF4-FFF2-40B4-BE49-F238E27FC236}">
                <a16:creationId xmlns:a16="http://schemas.microsoft.com/office/drawing/2014/main" id="{8ACAC5ED-9877-45C3-93AF-B85FA0C6819C}"/>
              </a:ext>
            </a:extLst>
          </p:cNvPr>
          <p:cNvSpPr txBox="1"/>
          <p:nvPr/>
        </p:nvSpPr>
        <p:spPr>
          <a:xfrm>
            <a:off x="6251170" y="1012945"/>
            <a:ext cx="5833737" cy="4995473"/>
          </a:xfrm>
          <a:prstGeom prst="rect">
            <a:avLst/>
          </a:prstGeom>
        </p:spPr>
        <p:txBody>
          <a:bodyPr vert="horz" lIns="91440" tIns="45720" rIns="91440" bIns="45720" rtlCol="0">
            <a:normAutofit/>
          </a:bodyPr>
          <a:lstStyle/>
          <a:p>
            <a:pPr algn="just">
              <a:lnSpc>
                <a:spcPct val="90000"/>
              </a:lnSpc>
              <a:spcBef>
                <a:spcPts val="1000"/>
              </a:spcBef>
            </a:pPr>
            <a:r>
              <a:rPr lang="it-IT" sz="2400" dirty="0">
                <a:solidFill>
                  <a:srgbClr val="002060"/>
                </a:solidFill>
              </a:rPr>
              <a:t>Studiando la presenza e l’abbondanza di organismi vegetali ed animali nel fiume è possibile determinare lo stato di salute di un fiume. E’ possibile stabilire se il fiume in equilibrio e se è in grado di svolgere le sue funzioni oppure se è alterato e se (e quanto) la sua funzionalità è compromessa.</a:t>
            </a:r>
          </a:p>
          <a:p>
            <a:pPr indent="-228600">
              <a:lnSpc>
                <a:spcPct val="90000"/>
              </a:lnSpc>
              <a:spcBef>
                <a:spcPts val="1000"/>
              </a:spcBef>
              <a:buFont typeface="Arial" panose="020B0604020202020204" pitchFamily="34" charset="0"/>
              <a:buChar char="•"/>
            </a:pPr>
            <a:endParaRPr lang="it-IT" sz="2400" dirty="0">
              <a:solidFill>
                <a:srgbClr val="002060"/>
              </a:solidFill>
            </a:endParaRPr>
          </a:p>
          <a:p>
            <a:pPr algn="ctr">
              <a:lnSpc>
                <a:spcPct val="90000"/>
              </a:lnSpc>
              <a:spcBef>
                <a:spcPts val="1000"/>
              </a:spcBef>
            </a:pPr>
            <a:r>
              <a:rPr lang="it-IT" sz="2400" dirty="0">
                <a:solidFill>
                  <a:srgbClr val="002060"/>
                </a:solidFill>
              </a:rPr>
              <a:t>Gli organismi fungono da </a:t>
            </a:r>
          </a:p>
          <a:p>
            <a:pPr algn="ctr">
              <a:lnSpc>
                <a:spcPct val="90000"/>
              </a:lnSpc>
              <a:spcBef>
                <a:spcPts val="1000"/>
              </a:spcBef>
            </a:pPr>
            <a:r>
              <a:rPr lang="it-IT" sz="2400" dirty="0">
                <a:solidFill>
                  <a:srgbClr val="002060"/>
                </a:solidFill>
              </a:rPr>
              <a:t>BIOINDICATORI</a:t>
            </a:r>
          </a:p>
        </p:txBody>
      </p:sp>
      <p:sp>
        <p:nvSpPr>
          <p:cNvPr id="8" name="Titolo 7">
            <a:extLst>
              <a:ext uri="{FF2B5EF4-FFF2-40B4-BE49-F238E27FC236}">
                <a16:creationId xmlns:a16="http://schemas.microsoft.com/office/drawing/2014/main" id="{C0EC62F9-A078-4C7B-A6D2-53DAC6327A41}"/>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A</a:t>
            </a:r>
            <a:r>
              <a:rPr lang="it-IT" sz="3300" kern="1200" dirty="0">
                <a:solidFill>
                  <a:srgbClr val="002060"/>
                </a:solidFill>
                <a:latin typeface="+mj-lt"/>
                <a:ea typeface="+mj-ea"/>
                <a:cs typeface="+mj-cs"/>
              </a:rPr>
              <a:t>nalisi biologica ed ecologica</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41</a:t>
            </a:fld>
            <a:endParaRPr lang="it-IT"/>
          </a:p>
        </p:txBody>
      </p:sp>
    </p:spTree>
    <p:extLst>
      <p:ext uri="{BB962C8B-B14F-4D97-AF65-F5344CB8AC3E}">
        <p14:creationId xmlns:p14="http://schemas.microsoft.com/office/powerpoint/2010/main" val="258092493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C0EC62F9-A078-4C7B-A6D2-53DAC6327A41}"/>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Bioindicatore: indicatore biologico</a:t>
            </a:r>
            <a:endParaRPr lang="it-IT" sz="3300" kern="1200" dirty="0">
              <a:solidFill>
                <a:srgbClr val="002060"/>
              </a:solidFill>
              <a:latin typeface="+mj-lt"/>
              <a:ea typeface="+mj-ea"/>
              <a:cs typeface="+mj-cs"/>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42</a:t>
            </a:fld>
            <a:endParaRPr lang="it-IT"/>
          </a:p>
        </p:txBody>
      </p:sp>
      <p:sp>
        <p:nvSpPr>
          <p:cNvPr id="2" name="CasellaDiTesto 1">
            <a:extLst>
              <a:ext uri="{FF2B5EF4-FFF2-40B4-BE49-F238E27FC236}">
                <a16:creationId xmlns:a16="http://schemas.microsoft.com/office/drawing/2014/main" id="{0F09278A-5287-4DB1-8D78-BDA2EB37CCC8}"/>
              </a:ext>
            </a:extLst>
          </p:cNvPr>
          <p:cNvSpPr txBox="1"/>
          <p:nvPr/>
        </p:nvSpPr>
        <p:spPr>
          <a:xfrm>
            <a:off x="6264876" y="1173892"/>
            <a:ext cx="5523470" cy="3970318"/>
          </a:xfrm>
          <a:prstGeom prst="rect">
            <a:avLst/>
          </a:prstGeom>
          <a:noFill/>
        </p:spPr>
        <p:txBody>
          <a:bodyPr wrap="square" rtlCol="0">
            <a:spAutoFit/>
          </a:bodyPr>
          <a:lstStyle/>
          <a:p>
            <a:r>
              <a:rPr lang="it-IT" dirty="0">
                <a:solidFill>
                  <a:srgbClr val="002060"/>
                </a:solidFill>
              </a:rPr>
              <a:t>BIO: «Vita» – INDICATORE: «strumento che fornisce informazioni»</a:t>
            </a:r>
          </a:p>
          <a:p>
            <a:endParaRPr lang="it-IT" dirty="0">
              <a:solidFill>
                <a:srgbClr val="002060"/>
              </a:solidFill>
            </a:endParaRPr>
          </a:p>
          <a:p>
            <a:r>
              <a:rPr lang="it-IT" dirty="0">
                <a:solidFill>
                  <a:srgbClr val="002060"/>
                </a:solidFill>
              </a:rPr>
              <a:t>Si tratta di organismi dotati di sensibilità nei confronti delle modificazioni qualitative dell’ambiente determinate dall’inquinamento o da alterazioni fisiche (es torbidità dell’acqua, variazione della temperatura o del pH…)</a:t>
            </a:r>
          </a:p>
          <a:p>
            <a:endParaRPr lang="it-IT" dirty="0">
              <a:solidFill>
                <a:srgbClr val="002060"/>
              </a:solidFill>
            </a:endParaRPr>
          </a:p>
          <a:p>
            <a:r>
              <a:rPr lang="it-IT" dirty="0">
                <a:solidFill>
                  <a:srgbClr val="002060"/>
                </a:solidFill>
              </a:rPr>
              <a:t>In altre parole un bioindicatore  è un «bersaglio biologico» che, in presenza di uno stress subisce variazioni rilevabili del proprio stato naturale.</a:t>
            </a:r>
          </a:p>
          <a:p>
            <a:endParaRPr lang="it-IT" dirty="0">
              <a:solidFill>
                <a:srgbClr val="002060"/>
              </a:solidFill>
            </a:endParaRPr>
          </a:p>
          <a:p>
            <a:r>
              <a:rPr lang="it-IT" dirty="0">
                <a:solidFill>
                  <a:srgbClr val="002060"/>
                </a:solidFill>
              </a:rPr>
              <a:t>Uno dei parametri utilizzati per misurare le alterazioni è la variazione della composizione della comunità</a:t>
            </a:r>
          </a:p>
        </p:txBody>
      </p:sp>
      <p:pic>
        <p:nvPicPr>
          <p:cNvPr id="6" name="Immagine 5" descr="Immagine che contiene insetto&#10;&#10;Descrizione generata automaticamente">
            <a:extLst>
              <a:ext uri="{FF2B5EF4-FFF2-40B4-BE49-F238E27FC236}">
                <a16:creationId xmlns:a16="http://schemas.microsoft.com/office/drawing/2014/main" id="{CD3C4FB8-6A5A-4A84-87B7-767AE9D4D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198" y="1455311"/>
            <a:ext cx="3382106" cy="1944711"/>
          </a:xfrm>
          <a:prstGeom prst="rect">
            <a:avLst/>
          </a:prstGeom>
        </p:spPr>
      </p:pic>
      <p:pic>
        <p:nvPicPr>
          <p:cNvPr id="9" name="Immagine 8" descr="Immagine che contiene insetto&#10;&#10;Descrizione generata automaticamente">
            <a:extLst>
              <a:ext uri="{FF2B5EF4-FFF2-40B4-BE49-F238E27FC236}">
                <a16:creationId xmlns:a16="http://schemas.microsoft.com/office/drawing/2014/main" id="{54586656-F4F3-4538-8168-A3C09C3F6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78" y="4117269"/>
            <a:ext cx="3753716" cy="1961559"/>
          </a:xfrm>
          <a:prstGeom prst="rect">
            <a:avLst/>
          </a:prstGeom>
        </p:spPr>
      </p:pic>
      <p:sp>
        <p:nvSpPr>
          <p:cNvPr id="10" name="CasellaDiTesto 9">
            <a:extLst>
              <a:ext uri="{FF2B5EF4-FFF2-40B4-BE49-F238E27FC236}">
                <a16:creationId xmlns:a16="http://schemas.microsoft.com/office/drawing/2014/main" id="{AA04B85B-A272-44C4-ACD0-62B38ED7D3CF}"/>
              </a:ext>
            </a:extLst>
          </p:cNvPr>
          <p:cNvSpPr txBox="1"/>
          <p:nvPr/>
        </p:nvSpPr>
        <p:spPr>
          <a:xfrm>
            <a:off x="656822" y="1017431"/>
            <a:ext cx="5009881" cy="369332"/>
          </a:xfrm>
          <a:prstGeom prst="rect">
            <a:avLst/>
          </a:prstGeom>
          <a:noFill/>
        </p:spPr>
        <p:txBody>
          <a:bodyPr wrap="square" rtlCol="0">
            <a:spAutoFit/>
          </a:bodyPr>
          <a:lstStyle/>
          <a:p>
            <a:r>
              <a:rPr lang="it-IT" dirty="0">
                <a:solidFill>
                  <a:srgbClr val="002060"/>
                </a:solidFill>
              </a:rPr>
              <a:t>Comunità abbondante e diversificata = BUONO</a:t>
            </a:r>
          </a:p>
        </p:txBody>
      </p:sp>
      <p:sp>
        <p:nvSpPr>
          <p:cNvPr id="14" name="CasellaDiTesto 13">
            <a:extLst>
              <a:ext uri="{FF2B5EF4-FFF2-40B4-BE49-F238E27FC236}">
                <a16:creationId xmlns:a16="http://schemas.microsoft.com/office/drawing/2014/main" id="{18B5A429-3BF6-4255-9D62-3975663273E5}"/>
              </a:ext>
            </a:extLst>
          </p:cNvPr>
          <p:cNvSpPr txBox="1"/>
          <p:nvPr/>
        </p:nvSpPr>
        <p:spPr>
          <a:xfrm>
            <a:off x="783465" y="3629694"/>
            <a:ext cx="5009881" cy="369332"/>
          </a:xfrm>
          <a:prstGeom prst="rect">
            <a:avLst/>
          </a:prstGeom>
          <a:noFill/>
        </p:spPr>
        <p:txBody>
          <a:bodyPr wrap="square" rtlCol="0">
            <a:spAutoFit/>
          </a:bodyPr>
          <a:lstStyle/>
          <a:p>
            <a:r>
              <a:rPr lang="it-IT" dirty="0">
                <a:solidFill>
                  <a:srgbClr val="002060"/>
                </a:solidFill>
              </a:rPr>
              <a:t>Comunità scarsa e poco diversificata = CATTIVO</a:t>
            </a:r>
          </a:p>
        </p:txBody>
      </p:sp>
    </p:spTree>
    <p:extLst>
      <p:ext uri="{BB962C8B-B14F-4D97-AF65-F5344CB8AC3E}">
        <p14:creationId xmlns:p14="http://schemas.microsoft.com/office/powerpoint/2010/main" val="43164829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E3A08E1-9469-4E69-B9D0-7536BF0AC109}"/>
              </a:ext>
            </a:extLst>
          </p:cNvPr>
          <p:cNvPicPr>
            <a:picLocks noChangeAspect="1"/>
          </p:cNvPicPr>
          <p:nvPr/>
        </p:nvPicPr>
        <p:blipFill rotWithShape="1">
          <a:blip r:embed="rId2">
            <a:extLst>
              <a:ext uri="{28A0092B-C50C-407E-A947-70E740481C1C}">
                <a14:useLocalDpi xmlns:a14="http://schemas.microsoft.com/office/drawing/2010/main" val="0"/>
              </a:ext>
            </a:extLst>
          </a:blip>
          <a:srcRect l="19023" r="14045" b="-2"/>
          <a:stretch/>
        </p:blipFill>
        <p:spPr>
          <a:xfrm>
            <a:off x="6251171" y="1012945"/>
            <a:ext cx="5619404" cy="4995473"/>
          </a:xfrm>
          <a:prstGeom prst="rect">
            <a:avLst/>
          </a:prstGeom>
          <a:noFill/>
        </p:spPr>
      </p:pic>
      <p:sp>
        <p:nvSpPr>
          <p:cNvPr id="8" name="Titolo 7">
            <a:extLst>
              <a:ext uri="{FF2B5EF4-FFF2-40B4-BE49-F238E27FC236}">
                <a16:creationId xmlns:a16="http://schemas.microsoft.com/office/drawing/2014/main" id="{C0EC62F9-A078-4C7B-A6D2-53DAC6327A41}"/>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Caratteristiche di un bioindicatore</a:t>
            </a:r>
            <a:endParaRPr lang="it-IT" sz="3300" kern="1200"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43</a:t>
            </a:fld>
            <a:endParaRPr lang="it-IT"/>
          </a:p>
        </p:txBody>
      </p:sp>
      <p:sp>
        <p:nvSpPr>
          <p:cNvPr id="15" name="Segnaposto contenuto 14">
            <a:extLst>
              <a:ext uri="{FF2B5EF4-FFF2-40B4-BE49-F238E27FC236}">
                <a16:creationId xmlns:a16="http://schemas.microsoft.com/office/drawing/2014/main" id="{F83411BF-0274-4651-8B84-8D2004FE8067}"/>
              </a:ext>
            </a:extLst>
          </p:cNvPr>
          <p:cNvSpPr txBox="1">
            <a:spLocks noGrp="1"/>
          </p:cNvSpPr>
          <p:nvPr>
            <p:ph sz="half" idx="1"/>
          </p:nvPr>
        </p:nvSpPr>
        <p:spPr>
          <a:xfrm>
            <a:off x="244676" y="3120269"/>
            <a:ext cx="5708397" cy="2584814"/>
          </a:xfrm>
          <a:prstGeom prst="rect">
            <a:avLst/>
          </a:prstGeom>
        </p:spPr>
        <p:txBody>
          <a:bodyPr vert="horz" lIns="91440" tIns="45720" rIns="91440" bIns="45720" rtlCol="0">
            <a:normAutofit fontScale="92500" lnSpcReduction="10000"/>
          </a:bodyPr>
          <a:lstStyle/>
          <a:p>
            <a:pPr marL="0" indent="0">
              <a:lnSpc>
                <a:spcPct val="90000"/>
              </a:lnSpc>
              <a:spcAft>
                <a:spcPts val="600"/>
              </a:spcAft>
              <a:buNone/>
            </a:pPr>
            <a:r>
              <a:rPr lang="it-IT" sz="1900" dirty="0">
                <a:solidFill>
                  <a:srgbClr val="002060"/>
                </a:solidFill>
              </a:rPr>
              <a:t>Un bioindicatore deve:</a:t>
            </a:r>
          </a:p>
          <a:p>
            <a:pPr marL="285750" indent="-228600">
              <a:lnSpc>
                <a:spcPct val="90000"/>
              </a:lnSpc>
              <a:spcAft>
                <a:spcPts val="600"/>
              </a:spcAft>
              <a:buFont typeface="Arial" panose="020B0604020202020204" pitchFamily="34" charset="0"/>
              <a:buChar char="•"/>
            </a:pPr>
            <a:r>
              <a:rPr lang="it-IT" sz="1900" dirty="0">
                <a:solidFill>
                  <a:srgbClr val="002060"/>
                </a:solidFill>
              </a:rPr>
              <a:t>Essere in grado di reagire alle alterazioni ambientali ma non essere troppo sensibile</a:t>
            </a:r>
          </a:p>
          <a:p>
            <a:pPr marL="285750" indent="-228600">
              <a:lnSpc>
                <a:spcPct val="90000"/>
              </a:lnSpc>
              <a:spcAft>
                <a:spcPts val="600"/>
              </a:spcAft>
              <a:buFont typeface="Arial" panose="020B0604020202020204" pitchFamily="34" charset="0"/>
              <a:buChar char="•"/>
            </a:pPr>
            <a:r>
              <a:rPr lang="it-IT" sz="1900" dirty="0">
                <a:solidFill>
                  <a:srgbClr val="002060"/>
                </a:solidFill>
              </a:rPr>
              <a:t>Avere scarsa mobilità ed essere, abbondante e numeroso</a:t>
            </a:r>
          </a:p>
          <a:p>
            <a:pPr marL="285750" indent="-228600">
              <a:lnSpc>
                <a:spcPct val="90000"/>
              </a:lnSpc>
              <a:spcAft>
                <a:spcPts val="600"/>
              </a:spcAft>
              <a:buFont typeface="Arial" panose="020B0604020202020204" pitchFamily="34" charset="0"/>
              <a:buChar char="•"/>
            </a:pPr>
            <a:r>
              <a:rPr lang="it-IT" sz="1900" dirty="0">
                <a:solidFill>
                  <a:srgbClr val="002060"/>
                </a:solidFill>
              </a:rPr>
              <a:t>Essere facile da campionare e da identificare</a:t>
            </a:r>
          </a:p>
          <a:p>
            <a:pPr marL="285750" indent="-228600">
              <a:lnSpc>
                <a:spcPct val="90000"/>
              </a:lnSpc>
              <a:spcAft>
                <a:spcPts val="600"/>
              </a:spcAft>
              <a:buFont typeface="Arial" panose="020B0604020202020204" pitchFamily="34" charset="0"/>
              <a:buChar char="•"/>
            </a:pPr>
            <a:r>
              <a:rPr lang="it-IT" sz="1900" dirty="0">
                <a:solidFill>
                  <a:srgbClr val="002060"/>
                </a:solidFill>
              </a:rPr>
              <a:t>Avere un ciclo vitale sufficientemente lungo</a:t>
            </a:r>
          </a:p>
          <a:p>
            <a:pPr marL="285750" indent="-228600">
              <a:lnSpc>
                <a:spcPct val="90000"/>
              </a:lnSpc>
              <a:spcAft>
                <a:spcPts val="600"/>
              </a:spcAft>
              <a:buFont typeface="Arial" panose="020B0604020202020204" pitchFamily="34" charset="0"/>
              <a:buChar char="•"/>
            </a:pPr>
            <a:endParaRPr lang="it-IT" sz="2400" dirty="0">
              <a:solidFill>
                <a:srgbClr val="002060"/>
              </a:solidFill>
            </a:endParaRPr>
          </a:p>
          <a:p>
            <a:pPr indent="-228600">
              <a:lnSpc>
                <a:spcPct val="90000"/>
              </a:lnSpc>
              <a:spcAft>
                <a:spcPts val="600"/>
              </a:spcAft>
              <a:buFont typeface="Arial" panose="020B0604020202020204" pitchFamily="34" charset="0"/>
              <a:buChar char="•"/>
            </a:pPr>
            <a:endParaRPr lang="it-IT" sz="2400" dirty="0">
              <a:solidFill>
                <a:srgbClr val="002060"/>
              </a:solidFill>
            </a:endParaRPr>
          </a:p>
        </p:txBody>
      </p:sp>
      <p:sp>
        <p:nvSpPr>
          <p:cNvPr id="16" name="CasellaDiTesto 15">
            <a:extLst>
              <a:ext uri="{FF2B5EF4-FFF2-40B4-BE49-F238E27FC236}">
                <a16:creationId xmlns:a16="http://schemas.microsoft.com/office/drawing/2014/main" id="{E3AE6AFC-FAEE-47FF-A817-649B8DDD342A}"/>
              </a:ext>
            </a:extLst>
          </p:cNvPr>
          <p:cNvSpPr txBox="1"/>
          <p:nvPr/>
        </p:nvSpPr>
        <p:spPr>
          <a:xfrm>
            <a:off x="244676" y="1152917"/>
            <a:ext cx="5811350" cy="1754326"/>
          </a:xfrm>
          <a:prstGeom prst="rect">
            <a:avLst/>
          </a:prstGeom>
          <a:noFill/>
        </p:spPr>
        <p:txBody>
          <a:bodyPr wrap="square">
            <a:spAutoFit/>
          </a:bodyPr>
          <a:lstStyle/>
          <a:p>
            <a:r>
              <a:rPr lang="it-IT" b="0" i="0" dirty="0">
                <a:solidFill>
                  <a:srgbClr val="002060"/>
                </a:solidFill>
                <a:effectLst/>
              </a:rPr>
              <a:t>Un indicatore biologico è un organismo vivente oppure una comunità, che in funzione della propria presenza, assenza, distribuzione, rarefazione e condizione biologica, fornisce una serie utile d'informazioni in merito alle alterazioni eco-sistemiche e allo stress ambientale di una specifica area di studio.</a:t>
            </a:r>
            <a:endParaRPr lang="it-IT" dirty="0">
              <a:solidFill>
                <a:srgbClr val="002060"/>
              </a:solidFill>
            </a:endParaRPr>
          </a:p>
        </p:txBody>
      </p:sp>
    </p:spTree>
    <p:extLst>
      <p:ext uri="{BB962C8B-B14F-4D97-AF65-F5344CB8AC3E}">
        <p14:creationId xmlns:p14="http://schemas.microsoft.com/office/powerpoint/2010/main" val="308087812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egnaposto contenuto 20" descr="Immagine che contiene insetto, vergaaurea&#10;&#10;Descrizione generata automaticamente">
            <a:extLst>
              <a:ext uri="{FF2B5EF4-FFF2-40B4-BE49-F238E27FC236}">
                <a16:creationId xmlns:a16="http://schemas.microsoft.com/office/drawing/2014/main" id="{2C026508-CB47-4E02-AAFD-B971E7C1DF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4482" y="3670835"/>
            <a:ext cx="3386983" cy="2225382"/>
          </a:xfrm>
          <a:ln w="12700">
            <a:solidFill>
              <a:schemeClr val="tx1"/>
            </a:solidFill>
          </a:ln>
        </p:spPr>
      </p:pic>
      <p:pic>
        <p:nvPicPr>
          <p:cNvPr id="19" name="Immagine 18">
            <a:extLst>
              <a:ext uri="{FF2B5EF4-FFF2-40B4-BE49-F238E27FC236}">
                <a16:creationId xmlns:a16="http://schemas.microsoft.com/office/drawing/2014/main" id="{C8C4A267-3C33-44CD-B137-B85B4A9A319E}"/>
              </a:ext>
            </a:extLst>
          </p:cNvPr>
          <p:cNvPicPr>
            <a:picLocks noChangeAspect="1"/>
          </p:cNvPicPr>
          <p:nvPr/>
        </p:nvPicPr>
        <p:blipFill rotWithShape="1">
          <a:blip r:embed="rId3">
            <a:extLst>
              <a:ext uri="{28A0092B-C50C-407E-A947-70E740481C1C}">
                <a14:useLocalDpi xmlns:a14="http://schemas.microsoft.com/office/drawing/2010/main" val="0"/>
              </a:ext>
            </a:extLst>
          </a:blip>
          <a:srcRect t="201"/>
          <a:stretch/>
        </p:blipFill>
        <p:spPr>
          <a:xfrm>
            <a:off x="6251171" y="1012945"/>
            <a:ext cx="5619404" cy="4995473"/>
          </a:xfrm>
          <a:prstGeom prst="rect">
            <a:avLst/>
          </a:prstGeom>
          <a:noFill/>
          <a:ln w="12700">
            <a:solidFill>
              <a:schemeClr val="tx1"/>
            </a:solidFill>
          </a:ln>
        </p:spPr>
      </p:pic>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65125"/>
            <a:ext cx="11513128" cy="549275"/>
          </a:xfrm>
        </p:spPr>
        <p:txBody>
          <a:bodyPr anchor="ctr">
            <a:normAutofit/>
          </a:bodyPr>
          <a:lstStyle/>
          <a:p>
            <a:r>
              <a:rPr lang="it-IT" sz="3300" dirty="0">
                <a:solidFill>
                  <a:srgbClr val="002060"/>
                </a:solidFill>
              </a:rPr>
              <a:t>Indicatori </a:t>
            </a:r>
            <a:r>
              <a:rPr lang="it-IT" sz="3300" dirty="0" err="1">
                <a:solidFill>
                  <a:srgbClr val="002060"/>
                </a:solidFill>
              </a:rPr>
              <a:t>qualita’</a:t>
            </a:r>
            <a:r>
              <a:rPr lang="it-IT" sz="3300" dirty="0">
                <a:solidFill>
                  <a:srgbClr val="002060"/>
                </a:solidFill>
              </a:rPr>
              <a:t> dell’aria</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44</a:t>
            </a:fld>
            <a:endParaRPr lang="it-IT"/>
          </a:p>
        </p:txBody>
      </p:sp>
      <p:sp>
        <p:nvSpPr>
          <p:cNvPr id="22" name="CasellaDiTesto 21">
            <a:extLst>
              <a:ext uri="{FF2B5EF4-FFF2-40B4-BE49-F238E27FC236}">
                <a16:creationId xmlns:a16="http://schemas.microsoft.com/office/drawing/2014/main" id="{21BEFA76-BC13-4709-93F2-6DF966441B13}"/>
              </a:ext>
            </a:extLst>
          </p:cNvPr>
          <p:cNvSpPr txBox="1"/>
          <p:nvPr/>
        </p:nvSpPr>
        <p:spPr>
          <a:xfrm>
            <a:off x="239843" y="1169233"/>
            <a:ext cx="5696262" cy="2246769"/>
          </a:xfrm>
          <a:prstGeom prst="rect">
            <a:avLst/>
          </a:prstGeom>
          <a:noFill/>
        </p:spPr>
        <p:txBody>
          <a:bodyPr wrap="square" rtlCol="0">
            <a:spAutoFit/>
          </a:bodyPr>
          <a:lstStyle/>
          <a:p>
            <a:pPr algn="just"/>
            <a:r>
              <a:rPr lang="it-IT" sz="2000" dirty="0">
                <a:solidFill>
                  <a:srgbClr val="002060"/>
                </a:solidFill>
              </a:rPr>
              <a:t>La qualità dell’aria, ad esempio,  può essere valutata osservando l’abbondanza e la ricchezza della comunità di licheni oppure esaminando la vitalità del polline. Caratteristiche influenzate dalla presenza di sostanze inquinanti. In presenza di inquinanti la biodiversità lichenica si riduce, così come si riduce la vitalità del polline</a:t>
            </a:r>
          </a:p>
        </p:txBody>
      </p:sp>
    </p:spTree>
    <p:extLst>
      <p:ext uri="{BB962C8B-B14F-4D97-AF65-F5344CB8AC3E}">
        <p14:creationId xmlns:p14="http://schemas.microsoft.com/office/powerpoint/2010/main" val="78022488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65125"/>
            <a:ext cx="11513128" cy="549275"/>
          </a:xfrm>
        </p:spPr>
        <p:txBody>
          <a:bodyPr anchor="ctr">
            <a:normAutofit/>
          </a:bodyPr>
          <a:lstStyle/>
          <a:p>
            <a:r>
              <a:rPr lang="it-IT" sz="3300" dirty="0">
                <a:solidFill>
                  <a:srgbClr val="002060"/>
                </a:solidFill>
              </a:rPr>
              <a:t>Indicatori </a:t>
            </a:r>
            <a:r>
              <a:rPr lang="it-IT" sz="3300" dirty="0" err="1">
                <a:solidFill>
                  <a:srgbClr val="002060"/>
                </a:solidFill>
              </a:rPr>
              <a:t>qualita’</a:t>
            </a:r>
            <a:r>
              <a:rPr lang="it-IT" sz="3300" dirty="0">
                <a:solidFill>
                  <a:srgbClr val="002060"/>
                </a:solidFill>
              </a:rPr>
              <a:t> del suolo</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45</a:t>
            </a:fld>
            <a:endParaRPr lang="it-IT"/>
          </a:p>
        </p:txBody>
      </p:sp>
      <p:grpSp>
        <p:nvGrpSpPr>
          <p:cNvPr id="32" name="Gruppo 31">
            <a:extLst>
              <a:ext uri="{FF2B5EF4-FFF2-40B4-BE49-F238E27FC236}">
                <a16:creationId xmlns:a16="http://schemas.microsoft.com/office/drawing/2014/main" id="{375C8E85-B391-47ED-B0A0-F72767AFC0A2}"/>
              </a:ext>
            </a:extLst>
          </p:cNvPr>
          <p:cNvGrpSpPr/>
          <p:nvPr/>
        </p:nvGrpSpPr>
        <p:grpSpPr>
          <a:xfrm>
            <a:off x="21926" y="3674787"/>
            <a:ext cx="12128754" cy="2161117"/>
            <a:chOff x="0" y="3282845"/>
            <a:chExt cx="12128754" cy="2161117"/>
          </a:xfrm>
        </p:grpSpPr>
        <p:pic>
          <p:nvPicPr>
            <p:cNvPr id="24" name="Immagine 23" descr="Immagine che contiene testo, antropode, acarina&#10;&#10;Descrizione generata automaticamente">
              <a:extLst>
                <a:ext uri="{FF2B5EF4-FFF2-40B4-BE49-F238E27FC236}">
                  <a16:creationId xmlns:a16="http://schemas.microsoft.com/office/drawing/2014/main" id="{A8232F1D-E290-4432-A97E-1FC7922FF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2846"/>
              <a:ext cx="3087974" cy="2158584"/>
            </a:xfrm>
            <a:prstGeom prst="rect">
              <a:avLst/>
            </a:prstGeom>
          </p:spPr>
        </p:pic>
        <p:pic>
          <p:nvPicPr>
            <p:cNvPr id="26" name="Immagine 25" descr="Immagine che contiene antropode, invertebrato&#10;&#10;Descrizione generata automaticamente">
              <a:extLst>
                <a:ext uri="{FF2B5EF4-FFF2-40B4-BE49-F238E27FC236}">
                  <a16:creationId xmlns:a16="http://schemas.microsoft.com/office/drawing/2014/main" id="{F319469F-87A7-4C15-8C78-865369F5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898" y="3282845"/>
              <a:ext cx="2533337" cy="2161117"/>
            </a:xfrm>
            <a:prstGeom prst="rect">
              <a:avLst/>
            </a:prstGeom>
          </p:spPr>
        </p:pic>
        <p:pic>
          <p:nvPicPr>
            <p:cNvPr id="29" name="Immagine 28" descr="Immagine che contiene scorpione, antropode, invertebrato, insetto&#10;&#10;Descrizione generata automaticamente">
              <a:extLst>
                <a:ext uri="{FF2B5EF4-FFF2-40B4-BE49-F238E27FC236}">
                  <a16:creationId xmlns:a16="http://schemas.microsoft.com/office/drawing/2014/main" id="{82A8FBA1-4369-409E-B7AB-12B772C20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218" y="3282847"/>
              <a:ext cx="3366536" cy="2158584"/>
            </a:xfrm>
            <a:prstGeom prst="rect">
              <a:avLst/>
            </a:prstGeom>
          </p:spPr>
        </p:pic>
        <p:pic>
          <p:nvPicPr>
            <p:cNvPr id="31" name="Immagine 30" descr="Immagine che contiene insetto, esterni&#10;&#10;Descrizione generata automaticamente">
              <a:extLst>
                <a:ext uri="{FF2B5EF4-FFF2-40B4-BE49-F238E27FC236}">
                  <a16:creationId xmlns:a16="http://schemas.microsoft.com/office/drawing/2014/main" id="{CA8C02C1-AE54-494B-BF0A-83BF2D54D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974" y="3282846"/>
              <a:ext cx="3177915" cy="2158584"/>
            </a:xfrm>
            <a:prstGeom prst="rect">
              <a:avLst/>
            </a:prstGeom>
          </p:spPr>
        </p:pic>
      </p:grpSp>
      <p:sp>
        <p:nvSpPr>
          <p:cNvPr id="33" name="CasellaDiTesto 32">
            <a:extLst>
              <a:ext uri="{FF2B5EF4-FFF2-40B4-BE49-F238E27FC236}">
                <a16:creationId xmlns:a16="http://schemas.microsoft.com/office/drawing/2014/main" id="{46B9B170-744A-48D3-92B3-60734B576B2A}"/>
              </a:ext>
            </a:extLst>
          </p:cNvPr>
          <p:cNvSpPr txBox="1"/>
          <p:nvPr/>
        </p:nvSpPr>
        <p:spPr>
          <a:xfrm>
            <a:off x="221673" y="997131"/>
            <a:ext cx="11813310" cy="2677656"/>
          </a:xfrm>
          <a:prstGeom prst="rect">
            <a:avLst/>
          </a:prstGeom>
          <a:noFill/>
        </p:spPr>
        <p:txBody>
          <a:bodyPr wrap="square" rtlCol="0">
            <a:spAutoFit/>
          </a:bodyPr>
          <a:lstStyle/>
          <a:p>
            <a:r>
              <a:rPr lang="it-IT" sz="2400" dirty="0">
                <a:solidFill>
                  <a:srgbClr val="002060"/>
                </a:solidFill>
              </a:rPr>
              <a:t>Alcuni organismi svolgono tutte le fasi la propria vita nel terreno. Questo tipo di fauna si chiama «edafica» ed è rappresentata da acari, collemboli, lombrichi, insetti, nematodi ed altri animali. </a:t>
            </a:r>
          </a:p>
          <a:p>
            <a:r>
              <a:rPr lang="it-IT" sz="2400" b="0" i="0" dirty="0">
                <a:solidFill>
                  <a:srgbClr val="002060"/>
                </a:solidFill>
                <a:effectLst/>
                <a:latin typeface="Titillium Web"/>
              </a:rPr>
              <a:t>1 m</a:t>
            </a:r>
            <a:r>
              <a:rPr lang="it-IT" sz="2400" b="0" i="0" baseline="30000" dirty="0">
                <a:solidFill>
                  <a:srgbClr val="002060"/>
                </a:solidFill>
                <a:effectLst/>
                <a:latin typeface="Titillium Web"/>
              </a:rPr>
              <a:t>2</a:t>
            </a:r>
            <a:r>
              <a:rPr lang="it-IT" sz="2400" b="0" i="0" dirty="0">
                <a:solidFill>
                  <a:srgbClr val="002060"/>
                </a:solidFill>
                <a:effectLst/>
                <a:latin typeface="Titillium Web"/>
              </a:rPr>
              <a:t> di un suolo agricolo può contenere 1000 specie con densità delle popolazioni nell’ordine di 10</a:t>
            </a:r>
            <a:r>
              <a:rPr lang="it-IT" sz="2400" b="0" i="0" baseline="30000" dirty="0">
                <a:solidFill>
                  <a:srgbClr val="002060"/>
                </a:solidFill>
                <a:effectLst/>
                <a:latin typeface="Titillium Web"/>
              </a:rPr>
              <a:t>6</a:t>
            </a:r>
            <a:r>
              <a:rPr lang="it-IT" sz="2400" b="0" i="0" dirty="0">
                <a:solidFill>
                  <a:srgbClr val="002060"/>
                </a:solidFill>
                <a:effectLst/>
                <a:latin typeface="Titillium Web"/>
              </a:rPr>
              <a:t> per i nematodi, 10</a:t>
            </a:r>
            <a:r>
              <a:rPr lang="it-IT" sz="2400" b="0" i="0" baseline="30000" dirty="0">
                <a:solidFill>
                  <a:srgbClr val="002060"/>
                </a:solidFill>
                <a:effectLst/>
                <a:latin typeface="Titillium Web"/>
              </a:rPr>
              <a:t>5</a:t>
            </a:r>
            <a:r>
              <a:rPr lang="it-IT" sz="2400" b="0" i="0" dirty="0">
                <a:solidFill>
                  <a:srgbClr val="002060"/>
                </a:solidFill>
                <a:effectLst/>
                <a:latin typeface="Titillium Web"/>
              </a:rPr>
              <a:t> per i </a:t>
            </a:r>
            <a:r>
              <a:rPr lang="it-IT" sz="2400" b="0" i="0" dirty="0" err="1">
                <a:solidFill>
                  <a:srgbClr val="002060"/>
                </a:solidFill>
                <a:effectLst/>
                <a:latin typeface="Titillium Web"/>
              </a:rPr>
              <a:t>microartropodi</a:t>
            </a:r>
            <a:r>
              <a:rPr lang="it-IT" sz="2400" b="0" i="0" dirty="0">
                <a:solidFill>
                  <a:srgbClr val="002060"/>
                </a:solidFill>
                <a:effectLst/>
                <a:latin typeface="Titillium Web"/>
              </a:rPr>
              <a:t> e 10</a:t>
            </a:r>
            <a:r>
              <a:rPr lang="it-IT" sz="2400" b="0" i="0" baseline="30000" dirty="0">
                <a:solidFill>
                  <a:srgbClr val="002060"/>
                </a:solidFill>
                <a:effectLst/>
                <a:latin typeface="Titillium Web"/>
              </a:rPr>
              <a:t>4</a:t>
            </a:r>
            <a:r>
              <a:rPr lang="it-IT" sz="2400" b="0" i="0" dirty="0">
                <a:solidFill>
                  <a:srgbClr val="002060"/>
                </a:solidFill>
                <a:effectLst/>
                <a:latin typeface="Titillium Web"/>
              </a:rPr>
              <a:t> per altri invertebrati.</a:t>
            </a:r>
          </a:p>
          <a:p>
            <a:r>
              <a:rPr lang="it-IT" sz="2400" dirty="0">
                <a:solidFill>
                  <a:srgbClr val="002060"/>
                </a:solidFill>
              </a:rPr>
              <a:t> La presenza di questo tipo di organismi, la loro abbondanza o la composizione della loro comunità forniscono informazioni sullo stato di salute del suolo.</a:t>
            </a:r>
          </a:p>
        </p:txBody>
      </p:sp>
    </p:spTree>
    <p:extLst>
      <p:ext uri="{BB962C8B-B14F-4D97-AF65-F5344CB8AC3E}">
        <p14:creationId xmlns:p14="http://schemas.microsoft.com/office/powerpoint/2010/main" val="3880664204"/>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mappa&#10;&#10;Descrizione generata automaticamente">
            <a:extLst>
              <a:ext uri="{FF2B5EF4-FFF2-40B4-BE49-F238E27FC236}">
                <a16:creationId xmlns:a16="http://schemas.microsoft.com/office/drawing/2014/main" id="{E81B2FD7-F78C-4B13-A999-7EF4B2629EE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6305550" y="51442"/>
            <a:ext cx="4457700" cy="5957001"/>
          </a:xfrm>
          <a:noFill/>
        </p:spPr>
      </p:pic>
      <p:sp>
        <p:nvSpPr>
          <p:cNvPr id="13" name="Title 2">
            <a:extLst>
              <a:ext uri="{FF2B5EF4-FFF2-40B4-BE49-F238E27FC236}">
                <a16:creationId xmlns:a16="http://schemas.microsoft.com/office/drawing/2014/main" id="{762B92AC-DC64-4659-B2B4-5B4667E88472}"/>
              </a:ext>
            </a:extLst>
          </p:cNvPr>
          <p:cNvSpPr>
            <a:spLocks noGrp="1"/>
          </p:cNvSpPr>
          <p:nvPr>
            <p:ph type="title"/>
          </p:nvPr>
        </p:nvSpPr>
        <p:spPr>
          <a:xfrm>
            <a:off x="364376" y="141144"/>
            <a:ext cx="4331450" cy="1346660"/>
          </a:xfrm>
        </p:spPr>
        <p:txBody>
          <a:bodyPr/>
          <a:lstStyle/>
          <a:p>
            <a:r>
              <a:rPr lang="en-US" dirty="0" err="1">
                <a:solidFill>
                  <a:srgbClr val="002060"/>
                </a:solidFill>
              </a:rPr>
              <a:t>Indicatori</a:t>
            </a:r>
            <a:r>
              <a:rPr lang="en-US" dirty="0">
                <a:solidFill>
                  <a:srgbClr val="002060"/>
                </a:solidFill>
              </a:rPr>
              <a:t> di </a:t>
            </a:r>
            <a:r>
              <a:rPr lang="en-US" dirty="0" err="1">
                <a:solidFill>
                  <a:srgbClr val="002060"/>
                </a:solidFill>
              </a:rPr>
              <a:t>qualita</a:t>
            </a:r>
            <a:r>
              <a:rPr lang="en-US" dirty="0">
                <a:solidFill>
                  <a:srgbClr val="002060"/>
                </a:solidFill>
              </a:rPr>
              <a:t>’ </a:t>
            </a:r>
            <a:r>
              <a:rPr lang="en-US" dirty="0" err="1">
                <a:solidFill>
                  <a:srgbClr val="002060"/>
                </a:solidFill>
              </a:rPr>
              <a:t>dell’acqua</a:t>
            </a:r>
            <a:endParaRPr lang="en-US" dirty="0">
              <a:solidFill>
                <a:srgbClr val="002060"/>
              </a:solidFill>
            </a:endParaRPr>
          </a:p>
        </p:txBody>
      </p:sp>
      <p:sp>
        <p:nvSpPr>
          <p:cNvPr id="15" name="Text Placeholder 3">
            <a:extLst>
              <a:ext uri="{FF2B5EF4-FFF2-40B4-BE49-F238E27FC236}">
                <a16:creationId xmlns:a16="http://schemas.microsoft.com/office/drawing/2014/main" id="{3E7D516B-737F-4D3F-9C9B-47AE9D1C4BD6}"/>
              </a:ext>
            </a:extLst>
          </p:cNvPr>
          <p:cNvSpPr>
            <a:spLocks noGrp="1"/>
          </p:cNvSpPr>
          <p:nvPr>
            <p:ph type="body" sz="half" idx="2"/>
          </p:nvPr>
        </p:nvSpPr>
        <p:spPr>
          <a:xfrm>
            <a:off x="519286" y="1593274"/>
            <a:ext cx="4331450" cy="3810392"/>
          </a:xfrm>
        </p:spPr>
        <p:txBody>
          <a:bodyPr>
            <a:normAutofit lnSpcReduction="10000"/>
          </a:bodyPr>
          <a:lstStyle/>
          <a:p>
            <a:r>
              <a:rPr lang="it-IT" sz="2000" dirty="0">
                <a:solidFill>
                  <a:srgbClr val="002060"/>
                </a:solidFill>
              </a:rPr>
              <a:t>La diversità ambientale, riproposta a più scale, è il prerequisito più importante per la diversità biologica, per il potere </a:t>
            </a:r>
            <a:r>
              <a:rPr lang="it-IT" sz="2000" dirty="0" err="1">
                <a:solidFill>
                  <a:srgbClr val="002060"/>
                </a:solidFill>
              </a:rPr>
              <a:t>autodepurante</a:t>
            </a:r>
            <a:r>
              <a:rPr lang="it-IT" sz="2000" dirty="0">
                <a:solidFill>
                  <a:srgbClr val="002060"/>
                </a:solidFill>
              </a:rPr>
              <a:t> e per la funzionalità fluviale. </a:t>
            </a:r>
          </a:p>
          <a:p>
            <a:r>
              <a:rPr lang="it-IT" sz="2000" dirty="0">
                <a:solidFill>
                  <a:srgbClr val="002060"/>
                </a:solidFill>
              </a:rPr>
              <a:t>Un fiume può essere considerato come una successione di ecosistemi (componente biotica + componente abiotica).</a:t>
            </a:r>
          </a:p>
          <a:p>
            <a:r>
              <a:rPr lang="it-IT" sz="2000" dirty="0">
                <a:solidFill>
                  <a:srgbClr val="002060"/>
                </a:solidFill>
              </a:rPr>
              <a:t>Lo studio di elementi di queste componenti consente di verificare la presenza di alterazioni che limitano la funzionalità del fiume.</a:t>
            </a:r>
            <a:endParaRPr lang="en-US" sz="2000" dirty="0">
              <a:solidFill>
                <a:srgbClr val="002060"/>
              </a:solidFill>
            </a:endParaRPr>
          </a:p>
        </p:txBody>
      </p:sp>
      <p:sp>
        <p:nvSpPr>
          <p:cNvPr id="4" name="Segnaposto data 3">
            <a:extLst>
              <a:ext uri="{FF2B5EF4-FFF2-40B4-BE49-F238E27FC236}">
                <a16:creationId xmlns:a16="http://schemas.microsoft.com/office/drawing/2014/main" id="{216FFC8B-9892-47FD-98F5-228A6ED9C592}"/>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4805F30A-3EA5-4F6F-A508-3AB014AB6BC9}"/>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6" name="Segnaposto numero diapositiva 5">
            <a:extLst>
              <a:ext uri="{FF2B5EF4-FFF2-40B4-BE49-F238E27FC236}">
                <a16:creationId xmlns:a16="http://schemas.microsoft.com/office/drawing/2014/main" id="{542B8A13-3448-4D86-9284-6383E34C2DBE}"/>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46</a:t>
            </a:fld>
            <a:endParaRPr lang="it-IT"/>
          </a:p>
        </p:txBody>
      </p:sp>
    </p:spTree>
    <p:extLst>
      <p:ext uri="{BB962C8B-B14F-4D97-AF65-F5344CB8AC3E}">
        <p14:creationId xmlns:p14="http://schemas.microsoft.com/office/powerpoint/2010/main" val="2387745553"/>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65125"/>
            <a:ext cx="11513128" cy="549275"/>
          </a:xfrm>
        </p:spPr>
        <p:txBody>
          <a:bodyPr anchor="ctr">
            <a:normAutofit/>
          </a:bodyPr>
          <a:lstStyle/>
          <a:p>
            <a:r>
              <a:rPr lang="it-IT" sz="3300" dirty="0">
                <a:solidFill>
                  <a:srgbClr val="002060"/>
                </a:solidFill>
              </a:rPr>
              <a:t>Indicatori di </a:t>
            </a:r>
            <a:r>
              <a:rPr lang="it-IT" sz="3300" dirty="0" err="1">
                <a:solidFill>
                  <a:srgbClr val="002060"/>
                </a:solidFill>
              </a:rPr>
              <a:t>qualita’</a:t>
            </a:r>
            <a:r>
              <a:rPr lang="it-IT" sz="3300" dirty="0">
                <a:solidFill>
                  <a:srgbClr val="002060"/>
                </a:solidFill>
              </a:rPr>
              <a:t> dell’ acqua: diatomee</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47</a:t>
            </a:fld>
            <a:endParaRPr lang="it-IT"/>
          </a:p>
        </p:txBody>
      </p:sp>
      <p:pic>
        <p:nvPicPr>
          <p:cNvPr id="9" name="Immagine 8" descr="Immagine che contiene microscopio&#10;&#10;Descrizione generata automaticamente">
            <a:extLst>
              <a:ext uri="{FF2B5EF4-FFF2-40B4-BE49-F238E27FC236}">
                <a16:creationId xmlns:a16="http://schemas.microsoft.com/office/drawing/2014/main" id="{526DF899-7195-4654-961A-759C5AFD5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483" y="1557527"/>
            <a:ext cx="3063587" cy="1715609"/>
          </a:xfrm>
          <a:prstGeom prst="rect">
            <a:avLst/>
          </a:prstGeom>
        </p:spPr>
      </p:pic>
      <p:grpSp>
        <p:nvGrpSpPr>
          <p:cNvPr id="15" name="Gruppo 14">
            <a:extLst>
              <a:ext uri="{FF2B5EF4-FFF2-40B4-BE49-F238E27FC236}">
                <a16:creationId xmlns:a16="http://schemas.microsoft.com/office/drawing/2014/main" id="{996F2062-916E-4CAC-B4D0-782D8B2F51F8}"/>
              </a:ext>
            </a:extLst>
          </p:cNvPr>
          <p:cNvGrpSpPr/>
          <p:nvPr/>
        </p:nvGrpSpPr>
        <p:grpSpPr>
          <a:xfrm>
            <a:off x="201167" y="3786671"/>
            <a:ext cx="11630475" cy="2057277"/>
            <a:chOff x="217818" y="4041648"/>
            <a:chExt cx="11630475" cy="2057277"/>
          </a:xfrm>
        </p:grpSpPr>
        <p:pic>
          <p:nvPicPr>
            <p:cNvPr id="7" name="Immagine 6">
              <a:extLst>
                <a:ext uri="{FF2B5EF4-FFF2-40B4-BE49-F238E27FC236}">
                  <a16:creationId xmlns:a16="http://schemas.microsoft.com/office/drawing/2014/main" id="{3E43AA2A-7099-4375-B651-B1810A060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427366" y="3675156"/>
              <a:ext cx="2054435" cy="2787419"/>
            </a:xfrm>
            <a:prstGeom prst="rect">
              <a:avLst/>
            </a:prstGeom>
          </p:spPr>
        </p:pic>
        <p:pic>
          <p:nvPicPr>
            <p:cNvPr id="8" name="Immagine 7">
              <a:extLst>
                <a:ext uri="{FF2B5EF4-FFF2-40B4-BE49-F238E27FC236}">
                  <a16:creationId xmlns:a16="http://schemas.microsoft.com/office/drawing/2014/main" id="{DDFAF263-97D0-4CC2-9866-797B7E85692D}"/>
                </a:ext>
              </a:extLst>
            </p:cNvPr>
            <p:cNvPicPr>
              <a:picLocks noChangeAspect="1"/>
            </p:cNvPicPr>
            <p:nvPr/>
          </p:nvPicPr>
          <p:blipFill>
            <a:blip r:embed="rId4"/>
            <a:stretch>
              <a:fillRect/>
            </a:stretch>
          </p:blipFill>
          <p:spPr>
            <a:xfrm>
              <a:off x="217818" y="4041649"/>
              <a:ext cx="2837616" cy="2056924"/>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49D2E243-A0CF-4646-9242-D7FC18EE2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827" y="4042824"/>
              <a:ext cx="2993150" cy="2056101"/>
            </a:xfrm>
            <a:prstGeom prst="rect">
              <a:avLst/>
            </a:prstGeom>
          </p:spPr>
        </p:pic>
        <p:pic>
          <p:nvPicPr>
            <p:cNvPr id="13" name="Immagine 12" descr="Immagine che contiene mappa&#10;&#10;Descrizione generata automaticamente">
              <a:extLst>
                <a:ext uri="{FF2B5EF4-FFF2-40B4-BE49-F238E27FC236}">
                  <a16:creationId xmlns:a16="http://schemas.microsoft.com/office/drawing/2014/main" id="{F3DF1968-632F-4AFA-BBB9-F741658977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252" y="4041648"/>
              <a:ext cx="3032084" cy="2057055"/>
            </a:xfrm>
            <a:prstGeom prst="rect">
              <a:avLst/>
            </a:prstGeom>
          </p:spPr>
        </p:pic>
      </p:grpSp>
      <p:sp>
        <p:nvSpPr>
          <p:cNvPr id="16" name="CasellaDiTesto 15">
            <a:extLst>
              <a:ext uri="{FF2B5EF4-FFF2-40B4-BE49-F238E27FC236}">
                <a16:creationId xmlns:a16="http://schemas.microsoft.com/office/drawing/2014/main" id="{38656651-181D-47AD-804A-A5A406870371}"/>
              </a:ext>
            </a:extLst>
          </p:cNvPr>
          <p:cNvSpPr txBox="1"/>
          <p:nvPr/>
        </p:nvSpPr>
        <p:spPr>
          <a:xfrm>
            <a:off x="201167" y="1256439"/>
            <a:ext cx="9025128" cy="2308324"/>
          </a:xfrm>
          <a:prstGeom prst="rect">
            <a:avLst/>
          </a:prstGeom>
          <a:noFill/>
        </p:spPr>
        <p:txBody>
          <a:bodyPr wrap="square" rtlCol="0">
            <a:spAutoFit/>
          </a:bodyPr>
          <a:lstStyle/>
          <a:p>
            <a:r>
              <a:rPr lang="it-IT" dirty="0">
                <a:solidFill>
                  <a:srgbClr val="002060"/>
                </a:solidFill>
              </a:rPr>
              <a:t>Le diatomee sono alghe unicellulari con uno scheletro esterno siliceo. Le diverse specie hanno diversa tolleranza all’inquinamento e si trovano in tutte le acque. Vengono campionate raschiando la superficie dei substrati fluviali. Con un procedimento di laboratorio si ossida la sostanza organica. </a:t>
            </a:r>
          </a:p>
          <a:p>
            <a:r>
              <a:rPr lang="it-IT" dirty="0">
                <a:solidFill>
                  <a:srgbClr val="002060"/>
                </a:solidFill>
              </a:rPr>
              <a:t>Rimane lo scheletro esterno (Frustolo) che è caratteristico per ogni specie e che può essere osservato al microscopio. </a:t>
            </a:r>
          </a:p>
          <a:p>
            <a:r>
              <a:rPr lang="it-IT" dirty="0">
                <a:solidFill>
                  <a:srgbClr val="002060"/>
                </a:solidFill>
              </a:rPr>
              <a:t>L’abbondanza e la ricchezza di specie diverse fornisce una misura (indicazione) dello stato delle acque in cui il campione è stato prelevato.</a:t>
            </a:r>
          </a:p>
        </p:txBody>
      </p:sp>
      <p:pic>
        <p:nvPicPr>
          <p:cNvPr id="14" name="Segnaposto contenuto 2">
            <a:extLst>
              <a:ext uri="{FF2B5EF4-FFF2-40B4-BE49-F238E27FC236}">
                <a16:creationId xmlns:a16="http://schemas.microsoft.com/office/drawing/2014/main" id="{23B99DC1-4D5D-4510-9330-93FCA02E947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01170" y="1395362"/>
            <a:ext cx="2636895" cy="1977425"/>
          </a:xfrm>
          <a:prstGeom prst="rect">
            <a:avLst/>
          </a:prstGeom>
          <a:ln>
            <a:noFill/>
          </a:ln>
          <a:effectLst>
            <a:softEdge rad="112500"/>
          </a:effectLst>
        </p:spPr>
      </p:pic>
    </p:spTree>
    <p:extLst>
      <p:ext uri="{BB962C8B-B14F-4D97-AF65-F5344CB8AC3E}">
        <p14:creationId xmlns:p14="http://schemas.microsoft.com/office/powerpoint/2010/main" val="3525853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contenuto 13" descr="Immagine che contiene albero, acqua, natura, esterni&#10;&#10;Descrizione generata automaticamente">
            <a:extLst>
              <a:ext uri="{FF2B5EF4-FFF2-40B4-BE49-F238E27FC236}">
                <a16:creationId xmlns:a16="http://schemas.microsoft.com/office/drawing/2014/main" id="{B228F736-7859-4D75-8F87-AF449C67BD7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57648" y="1511295"/>
            <a:ext cx="5612927" cy="3835410"/>
          </a:xfrm>
        </p:spPr>
      </p:pic>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37416"/>
            <a:ext cx="11513128" cy="549275"/>
          </a:xfrm>
        </p:spPr>
        <p:txBody>
          <a:bodyPr anchor="ctr">
            <a:normAutofit/>
          </a:bodyPr>
          <a:lstStyle/>
          <a:p>
            <a:r>
              <a:rPr lang="it-IT" sz="3300" dirty="0">
                <a:solidFill>
                  <a:srgbClr val="002060"/>
                </a:solidFill>
              </a:rPr>
              <a:t>Indicatori di </a:t>
            </a:r>
            <a:r>
              <a:rPr lang="it-IT" sz="3300" dirty="0" err="1">
                <a:solidFill>
                  <a:srgbClr val="002060"/>
                </a:solidFill>
              </a:rPr>
              <a:t>qualita’</a:t>
            </a:r>
            <a:r>
              <a:rPr lang="it-IT" sz="3300" dirty="0">
                <a:solidFill>
                  <a:srgbClr val="002060"/>
                </a:solidFill>
              </a:rPr>
              <a:t> dell’ acqua: </a:t>
            </a:r>
            <a:r>
              <a:rPr lang="it-IT" sz="3300" dirty="0" err="1">
                <a:solidFill>
                  <a:srgbClr val="002060"/>
                </a:solidFill>
              </a:rPr>
              <a:t>macrofite</a:t>
            </a:r>
            <a:endParaRPr lang="it-IT" sz="3300"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48</a:t>
            </a:fld>
            <a:endParaRPr lang="it-IT"/>
          </a:p>
        </p:txBody>
      </p:sp>
      <p:sp>
        <p:nvSpPr>
          <p:cNvPr id="18" name="CasellaDiTesto 17">
            <a:extLst>
              <a:ext uri="{FF2B5EF4-FFF2-40B4-BE49-F238E27FC236}">
                <a16:creationId xmlns:a16="http://schemas.microsoft.com/office/drawing/2014/main" id="{E5A7079C-D71C-4CB1-A660-006536AC2BF3}"/>
              </a:ext>
            </a:extLst>
          </p:cNvPr>
          <p:cNvSpPr txBox="1"/>
          <p:nvPr/>
        </p:nvSpPr>
        <p:spPr>
          <a:xfrm>
            <a:off x="177038" y="1192731"/>
            <a:ext cx="5936973" cy="3170099"/>
          </a:xfrm>
          <a:prstGeom prst="rect">
            <a:avLst/>
          </a:prstGeom>
          <a:noFill/>
        </p:spPr>
        <p:txBody>
          <a:bodyPr wrap="square" rtlCol="0">
            <a:spAutoFit/>
          </a:bodyPr>
          <a:lstStyle/>
          <a:p>
            <a:r>
              <a:rPr lang="it-IT" sz="2000" dirty="0">
                <a:solidFill>
                  <a:srgbClr val="002060"/>
                </a:solidFill>
              </a:rPr>
              <a:t>Anche la composizione della comunità di MACROFITE (Alghe, piante acquatiche, muschi, epatiche) fornisce un’indicazione sullo stato delle acque. In particolare consente di valutare la presenza di nutrienti (Azoto e Fosforo). L’esame prevede che si osservi la superficie di fiume coperta dai vegetali e la loro identificazione dato che specie diverse rispondono diversamente all’inquinamento. Ci sono specie che abbondano in acque ricche di nutrienti ed altre che non tollerano la presenza di sostanze inquinanti. </a:t>
            </a:r>
          </a:p>
        </p:txBody>
      </p:sp>
      <p:grpSp>
        <p:nvGrpSpPr>
          <p:cNvPr id="2" name="Gruppo 1">
            <a:extLst>
              <a:ext uri="{FF2B5EF4-FFF2-40B4-BE49-F238E27FC236}">
                <a16:creationId xmlns:a16="http://schemas.microsoft.com/office/drawing/2014/main" id="{664F2498-D72C-4176-823E-8D4E0182BA89}"/>
              </a:ext>
            </a:extLst>
          </p:cNvPr>
          <p:cNvGrpSpPr/>
          <p:nvPr/>
        </p:nvGrpSpPr>
        <p:grpSpPr>
          <a:xfrm>
            <a:off x="177038" y="4454703"/>
            <a:ext cx="5911082" cy="1450135"/>
            <a:chOff x="115674" y="4572000"/>
            <a:chExt cx="5911082" cy="1450135"/>
          </a:xfrm>
        </p:grpSpPr>
        <p:pic>
          <p:nvPicPr>
            <p:cNvPr id="20" name="Immagine 19" descr="Immagine che contiene pianta, fondale oceanico&#10;&#10;Descrizione generata automaticamente">
              <a:extLst>
                <a:ext uri="{FF2B5EF4-FFF2-40B4-BE49-F238E27FC236}">
                  <a16:creationId xmlns:a16="http://schemas.microsoft.com/office/drawing/2014/main" id="{3FDAE67A-0AD3-46DF-9B74-7C0EA2926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439" y="4572000"/>
              <a:ext cx="2206735" cy="1443617"/>
            </a:xfrm>
            <a:prstGeom prst="rect">
              <a:avLst/>
            </a:prstGeom>
          </p:spPr>
        </p:pic>
        <p:pic>
          <p:nvPicPr>
            <p:cNvPr id="22" name="Immagine 21" descr="Immagine che contiene uccello&#10;&#10;Descrizione generata automaticamente">
              <a:extLst>
                <a:ext uri="{FF2B5EF4-FFF2-40B4-BE49-F238E27FC236}">
                  <a16:creationId xmlns:a16="http://schemas.microsoft.com/office/drawing/2014/main" id="{CB168F9A-D5C8-4F11-96A2-DB899E8EB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912" y="4572000"/>
              <a:ext cx="1915844" cy="1450135"/>
            </a:xfrm>
            <a:prstGeom prst="rect">
              <a:avLst/>
            </a:prstGeom>
          </p:spPr>
        </p:pic>
        <p:pic>
          <p:nvPicPr>
            <p:cNvPr id="24" name="Immagine 23" descr="Immagine che contiene pianta&#10;&#10;Descrizione generata automaticamente">
              <a:extLst>
                <a:ext uri="{FF2B5EF4-FFF2-40B4-BE49-F238E27FC236}">
                  <a16:creationId xmlns:a16="http://schemas.microsoft.com/office/drawing/2014/main" id="{262ED62F-0D2A-4E0E-A8A0-D0FED7C47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74" y="4572421"/>
              <a:ext cx="1792639" cy="1444066"/>
            </a:xfrm>
            <a:prstGeom prst="rect">
              <a:avLst/>
            </a:prstGeom>
          </p:spPr>
        </p:pic>
      </p:grpSp>
    </p:spTree>
    <p:extLst>
      <p:ext uri="{BB962C8B-B14F-4D97-AF65-F5344CB8AC3E}">
        <p14:creationId xmlns:p14="http://schemas.microsoft.com/office/powerpoint/2010/main" val="191540950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65125"/>
            <a:ext cx="11513128" cy="549275"/>
          </a:xfrm>
        </p:spPr>
        <p:txBody>
          <a:bodyPr anchor="ctr">
            <a:normAutofit/>
          </a:bodyPr>
          <a:lstStyle/>
          <a:p>
            <a:r>
              <a:rPr lang="it-IT" sz="3300" dirty="0">
                <a:solidFill>
                  <a:srgbClr val="002060"/>
                </a:solidFill>
              </a:rPr>
              <a:t>Indicatori di </a:t>
            </a:r>
            <a:r>
              <a:rPr lang="it-IT" sz="3300" dirty="0" err="1">
                <a:solidFill>
                  <a:srgbClr val="002060"/>
                </a:solidFill>
              </a:rPr>
              <a:t>qualita’</a:t>
            </a:r>
            <a:r>
              <a:rPr lang="it-IT" sz="3300" dirty="0">
                <a:solidFill>
                  <a:srgbClr val="002060"/>
                </a:solidFill>
              </a:rPr>
              <a:t> dell’ acqua: fauna ittica</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49</a:t>
            </a:fld>
            <a:endParaRPr lang="it-IT"/>
          </a:p>
        </p:txBody>
      </p:sp>
      <p:sp>
        <p:nvSpPr>
          <p:cNvPr id="17" name="Content Placeholder 2">
            <a:extLst>
              <a:ext uri="{FF2B5EF4-FFF2-40B4-BE49-F238E27FC236}">
                <a16:creationId xmlns:a16="http://schemas.microsoft.com/office/drawing/2014/main" id="{C36C8693-04F6-4588-B776-DF7AA35217C7}"/>
              </a:ext>
            </a:extLst>
          </p:cNvPr>
          <p:cNvSpPr txBox="1">
            <a:spLocks/>
          </p:cNvSpPr>
          <p:nvPr/>
        </p:nvSpPr>
        <p:spPr>
          <a:xfrm>
            <a:off x="254832" y="1220217"/>
            <a:ext cx="11722308" cy="2061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err="1">
                <a:solidFill>
                  <a:srgbClr val="002060"/>
                </a:solidFill>
              </a:rPr>
              <a:t>L’indice</a:t>
            </a:r>
            <a:r>
              <a:rPr lang="en-US" sz="2000" dirty="0">
                <a:solidFill>
                  <a:srgbClr val="002060"/>
                </a:solidFill>
              </a:rPr>
              <a:t> </a:t>
            </a:r>
            <a:r>
              <a:rPr lang="en-US" sz="2000" dirty="0" err="1">
                <a:solidFill>
                  <a:srgbClr val="002060"/>
                </a:solidFill>
              </a:rPr>
              <a:t>basato</a:t>
            </a:r>
            <a:r>
              <a:rPr lang="en-US" sz="2000" dirty="0">
                <a:solidFill>
                  <a:srgbClr val="002060"/>
                </a:solidFill>
              </a:rPr>
              <a:t> </a:t>
            </a:r>
            <a:r>
              <a:rPr lang="en-US" sz="2000" dirty="0" err="1">
                <a:solidFill>
                  <a:srgbClr val="002060"/>
                </a:solidFill>
              </a:rPr>
              <a:t>sulla</a:t>
            </a:r>
            <a:r>
              <a:rPr lang="en-US" sz="2000" dirty="0">
                <a:solidFill>
                  <a:srgbClr val="002060"/>
                </a:solidFill>
              </a:rPr>
              <a:t> FAUNA ITTICA </a:t>
            </a:r>
            <a:r>
              <a:rPr lang="en-US" sz="2000" dirty="0" err="1">
                <a:solidFill>
                  <a:srgbClr val="002060"/>
                </a:solidFill>
              </a:rPr>
              <a:t>prende</a:t>
            </a:r>
            <a:r>
              <a:rPr lang="en-US" sz="2000" dirty="0">
                <a:solidFill>
                  <a:srgbClr val="002060"/>
                </a:solidFill>
              </a:rPr>
              <a:t> in </a:t>
            </a:r>
            <a:r>
              <a:rPr lang="en-US" sz="2000" dirty="0" err="1">
                <a:solidFill>
                  <a:srgbClr val="002060"/>
                </a:solidFill>
              </a:rPr>
              <a:t>considerazione</a:t>
            </a:r>
            <a:r>
              <a:rPr lang="en-US" sz="2000" dirty="0">
                <a:solidFill>
                  <a:srgbClr val="002060"/>
                </a:solidFill>
              </a:rPr>
              <a:t> </a:t>
            </a:r>
            <a:r>
              <a:rPr lang="en-US" sz="2000" dirty="0" err="1">
                <a:solidFill>
                  <a:srgbClr val="002060"/>
                </a:solidFill>
              </a:rPr>
              <a:t>l’abbondanza</a:t>
            </a:r>
            <a:r>
              <a:rPr lang="en-US" sz="2000" dirty="0">
                <a:solidFill>
                  <a:srgbClr val="002060"/>
                </a:solidFill>
              </a:rPr>
              <a:t> e la </a:t>
            </a:r>
            <a:r>
              <a:rPr lang="en-US" sz="2000" dirty="0" err="1">
                <a:solidFill>
                  <a:srgbClr val="002060"/>
                </a:solidFill>
              </a:rPr>
              <a:t>ricchezza</a:t>
            </a:r>
            <a:r>
              <a:rPr lang="en-US" sz="2000" dirty="0">
                <a:solidFill>
                  <a:srgbClr val="002060"/>
                </a:solidFill>
              </a:rPr>
              <a:t> </a:t>
            </a:r>
            <a:r>
              <a:rPr lang="en-US" sz="2000" dirty="0" err="1">
                <a:solidFill>
                  <a:srgbClr val="002060"/>
                </a:solidFill>
              </a:rPr>
              <a:t>della</a:t>
            </a:r>
            <a:r>
              <a:rPr lang="en-US" sz="2000" dirty="0">
                <a:solidFill>
                  <a:srgbClr val="002060"/>
                </a:solidFill>
              </a:rPr>
              <a:t> </a:t>
            </a:r>
            <a:r>
              <a:rPr lang="en-US" sz="2000" dirty="0" err="1">
                <a:solidFill>
                  <a:srgbClr val="002060"/>
                </a:solidFill>
              </a:rPr>
              <a:t>comunità</a:t>
            </a:r>
            <a:r>
              <a:rPr lang="en-US" sz="2000" dirty="0">
                <a:solidFill>
                  <a:srgbClr val="002060"/>
                </a:solidFill>
              </a:rPr>
              <a:t> di </a:t>
            </a:r>
            <a:r>
              <a:rPr lang="en-US" sz="2000" dirty="0" err="1">
                <a:solidFill>
                  <a:srgbClr val="002060"/>
                </a:solidFill>
              </a:rPr>
              <a:t>pesci</a:t>
            </a:r>
            <a:r>
              <a:rPr lang="en-US" sz="2000" dirty="0">
                <a:solidFill>
                  <a:srgbClr val="002060"/>
                </a:solidFill>
              </a:rPr>
              <a:t>. La </a:t>
            </a:r>
            <a:r>
              <a:rPr lang="en-US" sz="2000" dirty="0" err="1">
                <a:solidFill>
                  <a:srgbClr val="002060"/>
                </a:solidFill>
              </a:rPr>
              <a:t>presenza</a:t>
            </a:r>
            <a:r>
              <a:rPr lang="en-US" sz="2000" dirty="0">
                <a:solidFill>
                  <a:srgbClr val="002060"/>
                </a:solidFill>
              </a:rPr>
              <a:t> o </a:t>
            </a:r>
            <a:r>
              <a:rPr lang="en-US" sz="2000" dirty="0" err="1">
                <a:solidFill>
                  <a:srgbClr val="002060"/>
                </a:solidFill>
              </a:rPr>
              <a:t>meno</a:t>
            </a:r>
            <a:r>
              <a:rPr lang="en-US" sz="2000" dirty="0">
                <a:solidFill>
                  <a:srgbClr val="002060"/>
                </a:solidFill>
              </a:rPr>
              <a:t> di </a:t>
            </a:r>
            <a:r>
              <a:rPr lang="en-US" sz="2000" dirty="0" err="1">
                <a:solidFill>
                  <a:srgbClr val="002060"/>
                </a:solidFill>
              </a:rPr>
              <a:t>individui</a:t>
            </a:r>
            <a:r>
              <a:rPr lang="en-US" sz="2000" dirty="0">
                <a:solidFill>
                  <a:srgbClr val="002060"/>
                </a:solidFill>
              </a:rPr>
              <a:t> di diverse </a:t>
            </a:r>
            <a:r>
              <a:rPr lang="en-US" sz="2000" dirty="0" err="1">
                <a:solidFill>
                  <a:srgbClr val="002060"/>
                </a:solidFill>
              </a:rPr>
              <a:t>età</a:t>
            </a:r>
            <a:r>
              <a:rPr lang="en-US" sz="2000" dirty="0">
                <a:solidFill>
                  <a:srgbClr val="002060"/>
                </a:solidFill>
              </a:rPr>
              <a:t> e </a:t>
            </a:r>
            <a:r>
              <a:rPr lang="en-US" sz="2000" dirty="0" err="1">
                <a:solidFill>
                  <a:srgbClr val="002060"/>
                </a:solidFill>
              </a:rPr>
              <a:t>taglia</a:t>
            </a:r>
            <a:r>
              <a:rPr lang="en-US" sz="2000" dirty="0">
                <a:solidFill>
                  <a:srgbClr val="002060"/>
                </a:solidFill>
              </a:rPr>
              <a:t> e </a:t>
            </a:r>
            <a:r>
              <a:rPr lang="en-US" sz="2000" dirty="0" err="1">
                <a:solidFill>
                  <a:srgbClr val="002060"/>
                </a:solidFill>
              </a:rPr>
              <a:t>l’eventuale</a:t>
            </a:r>
            <a:r>
              <a:rPr lang="en-US" sz="2000" dirty="0">
                <a:solidFill>
                  <a:srgbClr val="002060"/>
                </a:solidFill>
              </a:rPr>
              <a:t> </a:t>
            </a:r>
            <a:r>
              <a:rPr lang="en-US" sz="2000" dirty="0" err="1">
                <a:solidFill>
                  <a:srgbClr val="002060"/>
                </a:solidFill>
              </a:rPr>
              <a:t>presenza</a:t>
            </a:r>
            <a:r>
              <a:rPr lang="en-US" sz="2000" dirty="0">
                <a:solidFill>
                  <a:srgbClr val="002060"/>
                </a:solidFill>
              </a:rPr>
              <a:t> di specie ALLOCTONE.</a:t>
            </a:r>
          </a:p>
          <a:p>
            <a:pPr marL="0" indent="0">
              <a:buFont typeface="Arial" panose="020B0604020202020204" pitchFamily="34" charset="0"/>
              <a:buNone/>
            </a:pPr>
            <a:r>
              <a:rPr lang="en-US" sz="2000" dirty="0">
                <a:solidFill>
                  <a:srgbClr val="002060"/>
                </a:solidFill>
              </a:rPr>
              <a:t>Il </a:t>
            </a:r>
            <a:r>
              <a:rPr lang="en-US" sz="2000" dirty="0" err="1">
                <a:solidFill>
                  <a:srgbClr val="002060"/>
                </a:solidFill>
              </a:rPr>
              <a:t>campionamento</a:t>
            </a:r>
            <a:r>
              <a:rPr lang="en-US" sz="2000" dirty="0">
                <a:solidFill>
                  <a:srgbClr val="002060"/>
                </a:solidFill>
              </a:rPr>
              <a:t> </a:t>
            </a:r>
            <a:r>
              <a:rPr lang="en-US" sz="2000" dirty="0" err="1">
                <a:solidFill>
                  <a:srgbClr val="002060"/>
                </a:solidFill>
              </a:rPr>
              <a:t>viene</a:t>
            </a:r>
            <a:r>
              <a:rPr lang="en-US" sz="2000" dirty="0">
                <a:solidFill>
                  <a:srgbClr val="002060"/>
                </a:solidFill>
              </a:rPr>
              <a:t> </a:t>
            </a:r>
            <a:r>
              <a:rPr lang="en-US" sz="2000" dirty="0" err="1">
                <a:solidFill>
                  <a:srgbClr val="002060"/>
                </a:solidFill>
              </a:rPr>
              <a:t>effettuato</a:t>
            </a:r>
            <a:r>
              <a:rPr lang="en-US" sz="2000" dirty="0">
                <a:solidFill>
                  <a:srgbClr val="002060"/>
                </a:solidFill>
              </a:rPr>
              <a:t> </a:t>
            </a:r>
            <a:r>
              <a:rPr lang="en-US" sz="2000" dirty="0" err="1">
                <a:solidFill>
                  <a:srgbClr val="002060"/>
                </a:solidFill>
              </a:rPr>
              <a:t>utiizzando</a:t>
            </a:r>
            <a:r>
              <a:rPr lang="en-US" sz="2000" dirty="0">
                <a:solidFill>
                  <a:srgbClr val="002060"/>
                </a:solidFill>
              </a:rPr>
              <a:t> un </a:t>
            </a:r>
            <a:r>
              <a:rPr lang="en-US" sz="2000" dirty="0" err="1">
                <a:solidFill>
                  <a:srgbClr val="002060"/>
                </a:solidFill>
              </a:rPr>
              <a:t>generatore</a:t>
            </a:r>
            <a:r>
              <a:rPr lang="en-US" sz="2000" dirty="0">
                <a:solidFill>
                  <a:srgbClr val="002060"/>
                </a:solidFill>
              </a:rPr>
              <a:t> </a:t>
            </a:r>
            <a:r>
              <a:rPr lang="en-US" sz="2000" dirty="0" err="1">
                <a:solidFill>
                  <a:srgbClr val="002060"/>
                </a:solidFill>
              </a:rPr>
              <a:t>che</a:t>
            </a:r>
            <a:r>
              <a:rPr lang="en-US" sz="2000" dirty="0">
                <a:solidFill>
                  <a:srgbClr val="002060"/>
                </a:solidFill>
              </a:rPr>
              <a:t> </a:t>
            </a:r>
            <a:r>
              <a:rPr lang="en-US" sz="2000" dirty="0" err="1">
                <a:solidFill>
                  <a:srgbClr val="002060"/>
                </a:solidFill>
              </a:rPr>
              <a:t>origina</a:t>
            </a:r>
            <a:r>
              <a:rPr lang="en-US" sz="2000" dirty="0">
                <a:solidFill>
                  <a:srgbClr val="002060"/>
                </a:solidFill>
              </a:rPr>
              <a:t> in </a:t>
            </a:r>
            <a:r>
              <a:rPr lang="en-US" sz="2000" dirty="0" err="1">
                <a:solidFill>
                  <a:srgbClr val="002060"/>
                </a:solidFill>
              </a:rPr>
              <a:t>acqua</a:t>
            </a:r>
            <a:r>
              <a:rPr lang="en-US" sz="2000" dirty="0">
                <a:solidFill>
                  <a:srgbClr val="002060"/>
                </a:solidFill>
              </a:rPr>
              <a:t> un campo </a:t>
            </a:r>
            <a:r>
              <a:rPr lang="en-US" sz="2000" dirty="0" err="1">
                <a:solidFill>
                  <a:srgbClr val="002060"/>
                </a:solidFill>
              </a:rPr>
              <a:t>elettrico</a:t>
            </a:r>
            <a:r>
              <a:rPr lang="en-US" sz="2000" dirty="0">
                <a:solidFill>
                  <a:srgbClr val="002060"/>
                </a:solidFill>
              </a:rPr>
              <a:t> </a:t>
            </a:r>
            <a:r>
              <a:rPr lang="en-US" sz="2000" dirty="0" err="1">
                <a:solidFill>
                  <a:srgbClr val="002060"/>
                </a:solidFill>
              </a:rPr>
              <a:t>che</a:t>
            </a:r>
            <a:r>
              <a:rPr lang="en-US" sz="2000" dirty="0">
                <a:solidFill>
                  <a:srgbClr val="002060"/>
                </a:solidFill>
              </a:rPr>
              <a:t> “</a:t>
            </a:r>
            <a:r>
              <a:rPr lang="en-US" sz="2000" dirty="0" err="1">
                <a:solidFill>
                  <a:srgbClr val="002060"/>
                </a:solidFill>
              </a:rPr>
              <a:t>stordisce</a:t>
            </a:r>
            <a:r>
              <a:rPr lang="en-US" sz="2000" dirty="0">
                <a:solidFill>
                  <a:srgbClr val="002060"/>
                </a:solidFill>
              </a:rPr>
              <a:t> il </a:t>
            </a:r>
            <a:r>
              <a:rPr lang="en-US" sz="2000" dirty="0" err="1">
                <a:solidFill>
                  <a:srgbClr val="002060"/>
                </a:solidFill>
              </a:rPr>
              <a:t>pesce</a:t>
            </a:r>
            <a:r>
              <a:rPr lang="en-US" sz="2000" dirty="0">
                <a:solidFill>
                  <a:srgbClr val="002060"/>
                </a:solidFill>
              </a:rPr>
              <a:t> senza </a:t>
            </a:r>
            <a:r>
              <a:rPr lang="en-US" sz="2000" dirty="0" err="1">
                <a:solidFill>
                  <a:srgbClr val="002060"/>
                </a:solidFill>
              </a:rPr>
              <a:t>generalmente</a:t>
            </a:r>
            <a:r>
              <a:rPr lang="en-US" sz="2000" dirty="0">
                <a:solidFill>
                  <a:srgbClr val="002060"/>
                </a:solidFill>
              </a:rPr>
              <a:t> </a:t>
            </a:r>
            <a:r>
              <a:rPr lang="en-US" sz="2000" dirty="0" err="1">
                <a:solidFill>
                  <a:srgbClr val="002060"/>
                </a:solidFill>
              </a:rPr>
              <a:t>danneggiarlo</a:t>
            </a:r>
            <a:r>
              <a:rPr lang="en-US" sz="2000" dirty="0">
                <a:solidFill>
                  <a:srgbClr val="002060"/>
                </a:solidFill>
              </a:rPr>
              <a:t>.</a:t>
            </a:r>
          </a:p>
          <a:p>
            <a:pPr marL="0" indent="0">
              <a:buFont typeface="Arial" panose="020B0604020202020204" pitchFamily="34" charset="0"/>
              <a:buNone/>
            </a:pPr>
            <a:r>
              <a:rPr lang="en-US" sz="2000" dirty="0">
                <a:solidFill>
                  <a:srgbClr val="002060"/>
                </a:solidFill>
              </a:rPr>
              <a:t>I </a:t>
            </a:r>
            <a:r>
              <a:rPr lang="en-US" sz="2000" dirty="0" err="1">
                <a:solidFill>
                  <a:srgbClr val="002060"/>
                </a:solidFill>
              </a:rPr>
              <a:t>pesci</a:t>
            </a:r>
            <a:r>
              <a:rPr lang="en-US" sz="2000" dirty="0">
                <a:solidFill>
                  <a:srgbClr val="002060"/>
                </a:solidFill>
              </a:rPr>
              <a:t> </a:t>
            </a:r>
            <a:r>
              <a:rPr lang="en-US" sz="2000" dirty="0" err="1">
                <a:solidFill>
                  <a:srgbClr val="002060"/>
                </a:solidFill>
              </a:rPr>
              <a:t>vengono</a:t>
            </a:r>
            <a:r>
              <a:rPr lang="en-US" sz="2000" dirty="0">
                <a:solidFill>
                  <a:srgbClr val="002060"/>
                </a:solidFill>
              </a:rPr>
              <a:t> </a:t>
            </a:r>
            <a:r>
              <a:rPr lang="en-US" sz="2000" dirty="0" err="1">
                <a:solidFill>
                  <a:srgbClr val="002060"/>
                </a:solidFill>
              </a:rPr>
              <a:t>trattenuti</a:t>
            </a:r>
            <a:r>
              <a:rPr lang="en-US" sz="2000" dirty="0">
                <a:solidFill>
                  <a:srgbClr val="002060"/>
                </a:solidFill>
              </a:rPr>
              <a:t> in </a:t>
            </a:r>
            <a:r>
              <a:rPr lang="en-US" sz="2000" dirty="0" err="1">
                <a:solidFill>
                  <a:srgbClr val="002060"/>
                </a:solidFill>
              </a:rPr>
              <a:t>vasche</a:t>
            </a:r>
            <a:r>
              <a:rPr lang="en-US" sz="2000" dirty="0">
                <a:solidFill>
                  <a:srgbClr val="002060"/>
                </a:solidFill>
              </a:rPr>
              <a:t> </a:t>
            </a:r>
            <a:r>
              <a:rPr lang="en-US" sz="2000" dirty="0" err="1">
                <a:solidFill>
                  <a:srgbClr val="002060"/>
                </a:solidFill>
              </a:rPr>
              <a:t>aereate</a:t>
            </a:r>
            <a:r>
              <a:rPr lang="en-US" sz="2000" dirty="0">
                <a:solidFill>
                  <a:srgbClr val="002060"/>
                </a:solidFill>
              </a:rPr>
              <a:t> per </a:t>
            </a:r>
            <a:r>
              <a:rPr lang="en-US" sz="2000" dirty="0" err="1">
                <a:solidFill>
                  <a:srgbClr val="002060"/>
                </a:solidFill>
              </a:rPr>
              <a:t>essere</a:t>
            </a:r>
            <a:r>
              <a:rPr lang="en-US" sz="2000" dirty="0">
                <a:solidFill>
                  <a:srgbClr val="002060"/>
                </a:solidFill>
              </a:rPr>
              <a:t> </a:t>
            </a:r>
            <a:r>
              <a:rPr lang="en-US" sz="2000" dirty="0" err="1">
                <a:solidFill>
                  <a:srgbClr val="002060"/>
                </a:solidFill>
              </a:rPr>
              <a:t>identificati</a:t>
            </a:r>
            <a:r>
              <a:rPr lang="en-US" sz="2000" dirty="0">
                <a:solidFill>
                  <a:srgbClr val="002060"/>
                </a:solidFill>
              </a:rPr>
              <a:t>, </a:t>
            </a:r>
            <a:r>
              <a:rPr lang="en-US" sz="2000" dirty="0" err="1">
                <a:solidFill>
                  <a:srgbClr val="002060"/>
                </a:solidFill>
              </a:rPr>
              <a:t>contati</a:t>
            </a:r>
            <a:r>
              <a:rPr lang="en-US" sz="2000" dirty="0">
                <a:solidFill>
                  <a:srgbClr val="002060"/>
                </a:solidFill>
              </a:rPr>
              <a:t>, </a:t>
            </a:r>
            <a:r>
              <a:rPr lang="en-US" sz="2000" dirty="0" err="1">
                <a:solidFill>
                  <a:srgbClr val="002060"/>
                </a:solidFill>
              </a:rPr>
              <a:t>misurati</a:t>
            </a:r>
            <a:r>
              <a:rPr lang="en-US" sz="2000" dirty="0">
                <a:solidFill>
                  <a:srgbClr val="002060"/>
                </a:solidFill>
              </a:rPr>
              <a:t> e </a:t>
            </a:r>
            <a:r>
              <a:rPr lang="en-US" sz="2000" dirty="0" err="1">
                <a:solidFill>
                  <a:srgbClr val="002060"/>
                </a:solidFill>
              </a:rPr>
              <a:t>pesati</a:t>
            </a:r>
            <a:r>
              <a:rPr lang="en-US" sz="2000" dirty="0">
                <a:solidFill>
                  <a:srgbClr val="002060"/>
                </a:solidFill>
              </a:rPr>
              <a:t> </a:t>
            </a:r>
            <a:r>
              <a:rPr lang="en-US" sz="2000" dirty="0" err="1">
                <a:solidFill>
                  <a:srgbClr val="002060"/>
                </a:solidFill>
              </a:rPr>
              <a:t>quindi</a:t>
            </a:r>
            <a:r>
              <a:rPr lang="en-US" sz="2000" dirty="0">
                <a:solidFill>
                  <a:srgbClr val="002060"/>
                </a:solidFill>
              </a:rPr>
              <a:t> </a:t>
            </a:r>
            <a:r>
              <a:rPr lang="en-US" sz="2000" dirty="0" err="1">
                <a:solidFill>
                  <a:srgbClr val="002060"/>
                </a:solidFill>
              </a:rPr>
              <a:t>vengono</a:t>
            </a:r>
            <a:r>
              <a:rPr lang="en-US" sz="2000" dirty="0">
                <a:solidFill>
                  <a:srgbClr val="002060"/>
                </a:solidFill>
              </a:rPr>
              <a:t> </a:t>
            </a:r>
            <a:r>
              <a:rPr lang="en-US" sz="2000" dirty="0" err="1">
                <a:solidFill>
                  <a:srgbClr val="002060"/>
                </a:solidFill>
              </a:rPr>
              <a:t>rilasciati</a:t>
            </a:r>
            <a:endParaRPr lang="en-US" sz="2000" dirty="0">
              <a:solidFill>
                <a:srgbClr val="002060"/>
              </a:solidFill>
            </a:endParaRPr>
          </a:p>
        </p:txBody>
      </p:sp>
      <p:grpSp>
        <p:nvGrpSpPr>
          <p:cNvPr id="31" name="Gruppo 30">
            <a:extLst>
              <a:ext uri="{FF2B5EF4-FFF2-40B4-BE49-F238E27FC236}">
                <a16:creationId xmlns:a16="http://schemas.microsoft.com/office/drawing/2014/main" id="{62410A88-C4BA-4ED4-A58C-EE30EE9E4B40}"/>
              </a:ext>
            </a:extLst>
          </p:cNvPr>
          <p:cNvGrpSpPr/>
          <p:nvPr/>
        </p:nvGrpSpPr>
        <p:grpSpPr>
          <a:xfrm>
            <a:off x="3448947" y="3379457"/>
            <a:ext cx="8574373" cy="2474665"/>
            <a:chOff x="3402767" y="3582649"/>
            <a:chExt cx="8574373" cy="2474665"/>
          </a:xfrm>
        </p:grpSpPr>
        <p:pic>
          <p:nvPicPr>
            <p:cNvPr id="19" name="Immagine 18" descr="Immagine che contiene fondale oceanico&#10;&#10;Descrizione generata automaticamente">
              <a:extLst>
                <a:ext uri="{FF2B5EF4-FFF2-40B4-BE49-F238E27FC236}">
                  <a16:creationId xmlns:a16="http://schemas.microsoft.com/office/drawing/2014/main" id="{DFB88622-0D85-4748-A572-90C2A5CB3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561" y="3582650"/>
              <a:ext cx="2570579" cy="2473376"/>
            </a:xfrm>
            <a:prstGeom prst="rect">
              <a:avLst/>
            </a:prstGeom>
          </p:spPr>
        </p:pic>
        <p:pic>
          <p:nvPicPr>
            <p:cNvPr id="22" name="Immagine 21" descr="Immagine che contiene rana&#10;&#10;Descrizione generata automaticamente">
              <a:extLst>
                <a:ext uri="{FF2B5EF4-FFF2-40B4-BE49-F238E27FC236}">
                  <a16:creationId xmlns:a16="http://schemas.microsoft.com/office/drawing/2014/main" id="{A809FCAB-1B6B-4CAC-B02D-43C8AD7C6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723" y="3582649"/>
              <a:ext cx="2893100" cy="2472829"/>
            </a:xfrm>
            <a:prstGeom prst="rect">
              <a:avLst/>
            </a:prstGeom>
          </p:spPr>
        </p:pic>
        <p:pic>
          <p:nvPicPr>
            <p:cNvPr id="24" name="Immagine 23">
              <a:extLst>
                <a:ext uri="{FF2B5EF4-FFF2-40B4-BE49-F238E27FC236}">
                  <a16:creationId xmlns:a16="http://schemas.microsoft.com/office/drawing/2014/main" id="{3793B915-4034-497C-81D0-9787D0506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767" y="3582649"/>
              <a:ext cx="3117953" cy="2474665"/>
            </a:xfrm>
            <a:prstGeom prst="rect">
              <a:avLst/>
            </a:prstGeom>
          </p:spPr>
        </p:pic>
      </p:grpSp>
      <p:pic>
        <p:nvPicPr>
          <p:cNvPr id="29" name="Segnaposto contenuto 4">
            <a:extLst>
              <a:ext uri="{FF2B5EF4-FFF2-40B4-BE49-F238E27FC236}">
                <a16:creationId xmlns:a16="http://schemas.microsoft.com/office/drawing/2014/main" id="{5C0C1F8C-0B64-477D-B7CD-1B2900DD730F}"/>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3858"/>
          <a:stretch/>
        </p:blipFill>
        <p:spPr>
          <a:xfrm>
            <a:off x="180325" y="3379456"/>
            <a:ext cx="3268621" cy="2473378"/>
          </a:xfrm>
        </p:spPr>
      </p:pic>
    </p:spTree>
    <p:extLst>
      <p:ext uri="{BB962C8B-B14F-4D97-AF65-F5344CB8AC3E}">
        <p14:creationId xmlns:p14="http://schemas.microsoft.com/office/powerpoint/2010/main" val="1577743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73D546AF-F6C2-4E44-8AD5-3E94BD45D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34" y="1635609"/>
            <a:ext cx="3697095" cy="2772213"/>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magine 9">
            <a:extLst>
              <a:ext uri="{FF2B5EF4-FFF2-40B4-BE49-F238E27FC236}">
                <a16:creationId xmlns:a16="http://schemas.microsoft.com/office/drawing/2014/main" id="{3118E957-EFA9-432B-A01E-27750E7EA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309" y="1604154"/>
            <a:ext cx="3742086" cy="2805852"/>
          </a:xfrm>
          <a:prstGeom prst="rect">
            <a:avLst/>
          </a:prstGeom>
        </p:spPr>
      </p:pic>
      <p:sp>
        <p:nvSpPr>
          <p:cNvPr id="35" name="Title 2">
            <a:extLst>
              <a:ext uri="{FF2B5EF4-FFF2-40B4-BE49-F238E27FC236}">
                <a16:creationId xmlns:a16="http://schemas.microsoft.com/office/drawing/2014/main" id="{C79D95B2-992B-404E-AE0E-181F2364FBAF}"/>
              </a:ext>
            </a:extLst>
          </p:cNvPr>
          <p:cNvSpPr>
            <a:spLocks noGrp="1"/>
          </p:cNvSpPr>
          <p:nvPr>
            <p:ph type="title"/>
          </p:nvPr>
        </p:nvSpPr>
        <p:spPr>
          <a:xfrm>
            <a:off x="304800" y="350982"/>
            <a:ext cx="10339526" cy="558634"/>
          </a:xfrm>
        </p:spPr>
        <p:txBody>
          <a:bodyPr vert="horz" lIns="91440" tIns="45720" rIns="91440" bIns="45720" rtlCol="0" anchor="ctr">
            <a:normAutofit/>
          </a:bodyPr>
          <a:lstStyle/>
          <a:p>
            <a:pPr algn="l">
              <a:spcAft>
                <a:spcPts val="600"/>
              </a:spcAft>
            </a:pPr>
            <a:r>
              <a:rPr lang="en-US" b="1" kern="1200" dirty="0">
                <a:solidFill>
                  <a:srgbClr val="002060"/>
                </a:solidFill>
                <a:latin typeface="+mj-lt"/>
                <a:ea typeface="+mj-ea"/>
                <a:cs typeface="+mj-cs"/>
              </a:rPr>
              <a:t>L’IMPORTANZA DELL’ ACQUA: </a:t>
            </a:r>
            <a:r>
              <a:rPr lang="en-US" b="1" dirty="0">
                <a:solidFill>
                  <a:srgbClr val="002060"/>
                </a:solidFill>
              </a:rPr>
              <a:t>ENERGIA</a:t>
            </a:r>
            <a:endParaRPr lang="en-US" b="1" kern="1200" dirty="0">
              <a:solidFill>
                <a:srgbClr val="002060"/>
              </a:solidFill>
              <a:latin typeface="+mj-lt"/>
              <a:ea typeface="+mj-ea"/>
              <a:cs typeface="+mj-cs"/>
            </a:endParaRPr>
          </a:p>
        </p:txBody>
      </p:sp>
      <p:sp>
        <p:nvSpPr>
          <p:cNvPr id="4" name="Segnaposto data 3">
            <a:extLst>
              <a:ext uri="{FF2B5EF4-FFF2-40B4-BE49-F238E27FC236}">
                <a16:creationId xmlns:a16="http://schemas.microsoft.com/office/drawing/2014/main" id="{395C482F-1420-4CE0-9A8C-659DB6F90133}"/>
              </a:ext>
            </a:extLst>
          </p:cNvPr>
          <p:cNvSpPr>
            <a:spLocks noGrp="1"/>
          </p:cNvSpPr>
          <p:nvPr>
            <p:ph type="dt" sz="half" idx="10"/>
          </p:nvPr>
        </p:nvSpPr>
        <p:spPr>
          <a:xfrm>
            <a:off x="1728216" y="6344158"/>
            <a:ext cx="2743200" cy="365125"/>
          </a:xfrm>
        </p:spPr>
        <p:txBody>
          <a:bodyPr vert="horz" lIns="91440" tIns="45720" rIns="91440" bIns="45720" rtlCol="0" anchor="ctr">
            <a:normAutofit/>
          </a:bodyPr>
          <a:lstStyle/>
          <a:p>
            <a:pPr>
              <a:spcAft>
                <a:spcPts val="600"/>
              </a:spcAft>
            </a:pPr>
            <a:r>
              <a:rPr lang="it-IT" sz="1200">
                <a:solidFill>
                  <a:prstClr val="black">
                    <a:tint val="75000"/>
                  </a:prstClr>
                </a:solidFill>
              </a:rPr>
              <a:t>18/03/2021</a:t>
            </a:r>
            <a:endParaRPr lang="en-US" sz="1200" dirty="0">
              <a:solidFill>
                <a:prstClr val="black">
                  <a:tint val="75000"/>
                </a:prstClr>
              </a:solidFill>
            </a:endParaRPr>
          </a:p>
        </p:txBody>
      </p:sp>
      <p:sp>
        <p:nvSpPr>
          <p:cNvPr id="5" name="Segnaposto piè di pagina 4">
            <a:extLst>
              <a:ext uri="{FF2B5EF4-FFF2-40B4-BE49-F238E27FC236}">
                <a16:creationId xmlns:a16="http://schemas.microsoft.com/office/drawing/2014/main" id="{6074D140-78C7-426B-AD1E-ABA689EAAF87}"/>
              </a:ext>
            </a:extLst>
          </p:cNvPr>
          <p:cNvSpPr>
            <a:spLocks noGrp="1"/>
          </p:cNvSpPr>
          <p:nvPr>
            <p:ph type="ftr" sz="quarter" idx="11"/>
          </p:nvPr>
        </p:nvSpPr>
        <p:spPr>
          <a:xfrm>
            <a:off x="4038600" y="6356350"/>
            <a:ext cx="4114800" cy="365125"/>
          </a:xfrm>
        </p:spPr>
        <p:txBody>
          <a:bodyPr vert="horz" lIns="91440" tIns="45720" rIns="91440" bIns="45720" rtlCol="0" anchor="ctr">
            <a:normAutofit fontScale="92500" lnSpcReduction="20000"/>
          </a:bodyPr>
          <a:lstStyle/>
          <a:p>
            <a:pPr>
              <a:spcAft>
                <a:spcPts val="600"/>
              </a:spcAft>
            </a:pPr>
            <a:r>
              <a:rPr lang="it-IT" sz="1200" kern="1200">
                <a:solidFill>
                  <a:prstClr val="black">
                    <a:tint val="75000"/>
                  </a:prstClr>
                </a:solidFill>
                <a:latin typeface="+mn-lt"/>
                <a:ea typeface="+mn-ea"/>
                <a:cs typeface="+mn-cs"/>
              </a:rPr>
              <a:t>Green school | LC, PV, SO, VA,| "L'importanza dell'acqua" Silvia Cerea - Lino Pizzochero</a:t>
            </a:r>
            <a:endParaRPr lang="en-US" sz="1200" kern="1200">
              <a:solidFill>
                <a:prstClr val="black">
                  <a:tint val="75000"/>
                </a:prstClr>
              </a:solidFill>
              <a:latin typeface="+mn-lt"/>
              <a:ea typeface="+mn-ea"/>
              <a:cs typeface="+mn-cs"/>
            </a:endParaRPr>
          </a:p>
        </p:txBody>
      </p:sp>
      <p:sp>
        <p:nvSpPr>
          <p:cNvPr id="28" name="Slide Number Placeholder 6">
            <a:extLst>
              <a:ext uri="{FF2B5EF4-FFF2-40B4-BE49-F238E27FC236}">
                <a16:creationId xmlns:a16="http://schemas.microsoft.com/office/drawing/2014/main" id="{8B2BEBFC-E1B7-4E87-BF7C-0488D10C62D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4133F5E-49C4-4AB0-A56F-499B77090B1F}" type="slidenum">
              <a:rPr lang="en-US" sz="1200">
                <a:solidFill>
                  <a:prstClr val="black">
                    <a:tint val="75000"/>
                  </a:prstClr>
                </a:solidFill>
              </a:rPr>
              <a:pPr>
                <a:spcAft>
                  <a:spcPts val="600"/>
                </a:spcAft>
              </a:pPr>
              <a:t>5</a:t>
            </a:fld>
            <a:endParaRPr lang="en-US" sz="1200">
              <a:solidFill>
                <a:prstClr val="black">
                  <a:tint val="75000"/>
                </a:prstClr>
              </a:solidFill>
            </a:endParaRPr>
          </a:p>
        </p:txBody>
      </p:sp>
      <p:pic>
        <p:nvPicPr>
          <p:cNvPr id="3" name="Immagine 2" descr="Immagine che contiene barca, banchina&#10;&#10;Descrizione generata automaticamente">
            <a:extLst>
              <a:ext uri="{FF2B5EF4-FFF2-40B4-BE49-F238E27FC236}">
                <a16:creationId xmlns:a16="http://schemas.microsoft.com/office/drawing/2014/main" id="{5BCFB13C-BCA9-4ED1-B6EA-3B19FF1E6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09" y="1635609"/>
            <a:ext cx="3996773" cy="2751215"/>
          </a:xfrm>
          <a:prstGeom prst="rect">
            <a:avLst/>
          </a:prstGeom>
        </p:spPr>
      </p:pic>
      <p:sp>
        <p:nvSpPr>
          <p:cNvPr id="12" name="CasellaDiTesto 11">
            <a:extLst>
              <a:ext uri="{FF2B5EF4-FFF2-40B4-BE49-F238E27FC236}">
                <a16:creationId xmlns:a16="http://schemas.microsoft.com/office/drawing/2014/main" id="{DACF6327-09AA-4B77-9C1C-3A867EFC3112}"/>
              </a:ext>
            </a:extLst>
          </p:cNvPr>
          <p:cNvSpPr txBox="1"/>
          <p:nvPr/>
        </p:nvSpPr>
        <p:spPr>
          <a:xfrm>
            <a:off x="674557" y="4748056"/>
            <a:ext cx="10927830" cy="1200329"/>
          </a:xfrm>
          <a:prstGeom prst="rect">
            <a:avLst/>
          </a:prstGeom>
          <a:noFill/>
        </p:spPr>
        <p:txBody>
          <a:bodyPr wrap="square">
            <a:spAutoFit/>
          </a:bodyPr>
          <a:lstStyle/>
          <a:p>
            <a:r>
              <a:rPr lang="it-IT" dirty="0">
                <a:solidFill>
                  <a:srgbClr val="002060"/>
                </a:solidFill>
              </a:rPr>
              <a:t>L’acqua costituisce anche una fonte rinnovabile di energia: la produzione di energia nelle centrali idroelettriche non comporta veri e propri consumi idrici, ma riduce la disponibilità d’acqua di altri settori (quali quello agricolo e civile). L’acqua trova impiego anche nelle centrali termoelettriche, dove non viene utilizzata direttamente per la produzione di energia, ma solo per il raffreddamento dei macchinari.</a:t>
            </a:r>
          </a:p>
        </p:txBody>
      </p:sp>
    </p:spTree>
    <p:extLst>
      <p:ext uri="{BB962C8B-B14F-4D97-AF65-F5344CB8AC3E}">
        <p14:creationId xmlns:p14="http://schemas.microsoft.com/office/powerpoint/2010/main" val="39360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4554A-EAED-47F5-8AAB-8F82A325A72F}"/>
              </a:ext>
            </a:extLst>
          </p:cNvPr>
          <p:cNvSpPr>
            <a:spLocks noGrp="1"/>
          </p:cNvSpPr>
          <p:nvPr>
            <p:ph type="title"/>
          </p:nvPr>
        </p:nvSpPr>
        <p:spPr/>
        <p:txBody>
          <a:bodyPr/>
          <a:lstStyle/>
          <a:p>
            <a:r>
              <a:rPr lang="it-IT" sz="3300" dirty="0" err="1">
                <a:solidFill>
                  <a:srgbClr val="002060"/>
                </a:solidFill>
              </a:rPr>
              <a:t>Elettropesca</a:t>
            </a:r>
            <a:endParaRPr lang="it-IT" sz="3300" dirty="0">
              <a:solidFill>
                <a:srgbClr val="002060"/>
              </a:solidFill>
            </a:endParaRPr>
          </a:p>
        </p:txBody>
      </p:sp>
      <p:sp>
        <p:nvSpPr>
          <p:cNvPr id="4" name="Segnaposto data 3">
            <a:extLst>
              <a:ext uri="{FF2B5EF4-FFF2-40B4-BE49-F238E27FC236}">
                <a16:creationId xmlns:a16="http://schemas.microsoft.com/office/drawing/2014/main" id="{2ED55115-AEB6-4C51-BE6C-C2BC3D822BCE}"/>
              </a:ext>
            </a:extLst>
          </p:cNvPr>
          <p:cNvSpPr>
            <a:spLocks noGrp="1"/>
          </p:cNvSpPr>
          <p:nvPr>
            <p:ph type="dt" sz="half" idx="10"/>
          </p:nvPr>
        </p:nvSpPr>
        <p:spPr/>
        <p:txBody>
          <a:bodyPr/>
          <a:lstStyle/>
          <a:p>
            <a:r>
              <a:rPr lang="it-IT"/>
              <a:t>18/03/2021</a:t>
            </a:r>
          </a:p>
        </p:txBody>
      </p:sp>
      <p:sp>
        <p:nvSpPr>
          <p:cNvPr id="5" name="Segnaposto piè di pagina 4">
            <a:extLst>
              <a:ext uri="{FF2B5EF4-FFF2-40B4-BE49-F238E27FC236}">
                <a16:creationId xmlns:a16="http://schemas.microsoft.com/office/drawing/2014/main" id="{24807212-B911-49C4-A866-3DFDE20AB779}"/>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6" name="Segnaposto numero diapositiva 5">
            <a:extLst>
              <a:ext uri="{FF2B5EF4-FFF2-40B4-BE49-F238E27FC236}">
                <a16:creationId xmlns:a16="http://schemas.microsoft.com/office/drawing/2014/main" id="{D6DE7FE5-4C66-427C-BED6-A0A2585B940D}"/>
              </a:ext>
            </a:extLst>
          </p:cNvPr>
          <p:cNvSpPr>
            <a:spLocks noGrp="1"/>
          </p:cNvSpPr>
          <p:nvPr>
            <p:ph type="sldNum" sz="quarter" idx="12"/>
          </p:nvPr>
        </p:nvSpPr>
        <p:spPr/>
        <p:txBody>
          <a:bodyPr/>
          <a:lstStyle/>
          <a:p>
            <a:fld id="{C4133F5E-49C4-4AB0-A56F-499B77090B1F}" type="slidenum">
              <a:rPr lang="it-IT" smtClean="0"/>
              <a:pPr/>
              <a:t>50</a:t>
            </a:fld>
            <a:endParaRPr lang="it-IT"/>
          </a:p>
        </p:txBody>
      </p:sp>
      <p:pic>
        <p:nvPicPr>
          <p:cNvPr id="7" name="Segnaposto contenuto 3">
            <a:extLst>
              <a:ext uri="{FF2B5EF4-FFF2-40B4-BE49-F238E27FC236}">
                <a16:creationId xmlns:a16="http://schemas.microsoft.com/office/drawing/2014/main" id="{0D17D604-0857-4220-9D4C-4515575F5CE7}"/>
              </a:ext>
            </a:extLst>
          </p:cNvPr>
          <p:cNvPicPr>
            <a:picLocks noChangeAspect="1"/>
          </p:cNvPicPr>
          <p:nvPr/>
        </p:nvPicPr>
        <p:blipFill rotWithShape="1">
          <a:blip r:embed="rId2"/>
          <a:srcRect l="26970" t="11445" r="28961" b="14385"/>
          <a:stretch/>
        </p:blipFill>
        <p:spPr>
          <a:xfrm>
            <a:off x="6524625" y="988514"/>
            <a:ext cx="5381625" cy="5095325"/>
          </a:xfrm>
          <a:prstGeom prst="rect">
            <a:avLst/>
          </a:prstGeom>
        </p:spPr>
      </p:pic>
      <p:pic>
        <p:nvPicPr>
          <p:cNvPr id="8" name="Immagine 7">
            <a:extLst>
              <a:ext uri="{FF2B5EF4-FFF2-40B4-BE49-F238E27FC236}">
                <a16:creationId xmlns:a16="http://schemas.microsoft.com/office/drawing/2014/main" id="{92D18843-842B-49C3-AD02-65272944530F}"/>
              </a:ext>
            </a:extLst>
          </p:cNvPr>
          <p:cNvPicPr>
            <a:picLocks noChangeAspect="1"/>
          </p:cNvPicPr>
          <p:nvPr/>
        </p:nvPicPr>
        <p:blipFill>
          <a:blip r:embed="rId3"/>
          <a:stretch>
            <a:fillRect/>
          </a:stretch>
        </p:blipFill>
        <p:spPr>
          <a:xfrm>
            <a:off x="678447" y="2692731"/>
            <a:ext cx="2336827" cy="3138874"/>
          </a:xfrm>
          <a:prstGeom prst="rect">
            <a:avLst/>
          </a:prstGeom>
        </p:spPr>
      </p:pic>
      <p:pic>
        <p:nvPicPr>
          <p:cNvPr id="9" name="Immagine 8">
            <a:extLst>
              <a:ext uri="{FF2B5EF4-FFF2-40B4-BE49-F238E27FC236}">
                <a16:creationId xmlns:a16="http://schemas.microsoft.com/office/drawing/2014/main" id="{3B44D523-AFAA-4F3A-A759-BC8775DB18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71695" y1="1017" x2="60508" y2="8983"/>
                        <a14:foregroundMark x1="60508" y1="8983" x2="52881" y2="21017"/>
                        <a14:foregroundMark x1="52881" y1="21017" x2="45763" y2="47627"/>
                        <a14:foregroundMark x1="45763" y1="47627" x2="5085" y2="85424"/>
                        <a14:foregroundMark x1="5085" y1="85424" x2="7966" y2="99153"/>
                        <a14:foregroundMark x1="7966" y1="99153" x2="30847" y2="82034"/>
                        <a14:foregroundMark x1="30847" y1="82034" x2="48814" y2="62373"/>
                        <a14:foregroundMark x1="48814" y1="62373" x2="61017" y2="68475"/>
                        <a14:foregroundMark x1="61017" y1="68475" x2="74576" y2="70339"/>
                        <a14:foregroundMark x1="74576" y1="70339" x2="86949" y2="63220"/>
                        <a14:foregroundMark x1="86949" y1="63220" x2="99322" y2="21695"/>
                        <a14:foregroundMark x1="99322" y1="21695" x2="81186" y2="678"/>
                        <a14:foregroundMark x1="81186" y1="678" x2="72542" y2="0"/>
                      </a14:backgroundRemoval>
                    </a14:imgEffect>
                  </a14:imgLayer>
                </a14:imgProps>
              </a:ext>
            </a:extLst>
          </a:blip>
          <a:stretch>
            <a:fillRect/>
          </a:stretch>
        </p:blipFill>
        <p:spPr>
          <a:xfrm>
            <a:off x="3524250" y="2989383"/>
            <a:ext cx="3219450" cy="2491034"/>
          </a:xfrm>
          <a:prstGeom prst="rect">
            <a:avLst/>
          </a:prstGeom>
        </p:spPr>
      </p:pic>
      <p:sp>
        <p:nvSpPr>
          <p:cNvPr id="10" name="CasellaDiTesto 9">
            <a:extLst>
              <a:ext uri="{FF2B5EF4-FFF2-40B4-BE49-F238E27FC236}">
                <a16:creationId xmlns:a16="http://schemas.microsoft.com/office/drawing/2014/main" id="{31DFC5B4-3C8B-4C0E-9DEA-55C8D49BA8D3}"/>
              </a:ext>
            </a:extLst>
          </p:cNvPr>
          <p:cNvSpPr txBox="1"/>
          <p:nvPr/>
        </p:nvSpPr>
        <p:spPr>
          <a:xfrm>
            <a:off x="228600" y="1143000"/>
            <a:ext cx="6076950" cy="1477328"/>
          </a:xfrm>
          <a:prstGeom prst="rect">
            <a:avLst/>
          </a:prstGeom>
          <a:noFill/>
        </p:spPr>
        <p:txBody>
          <a:bodyPr wrap="square" rtlCol="0">
            <a:spAutoFit/>
          </a:bodyPr>
          <a:lstStyle/>
          <a:p>
            <a:r>
              <a:rPr lang="it-IT" dirty="0">
                <a:solidFill>
                  <a:srgbClr val="002060"/>
                </a:solidFill>
              </a:rPr>
              <a:t>Un generatore produce un campo elettrico in acqua. Il pesce che si trova all’interno del campo viene indotto a produrre movimenti involontari che lo attirano verso l’origine del campo (</a:t>
            </a:r>
            <a:r>
              <a:rPr lang="it-IT" dirty="0" err="1">
                <a:solidFill>
                  <a:srgbClr val="002060"/>
                </a:solidFill>
              </a:rPr>
              <a:t>galvanotasso</a:t>
            </a:r>
            <a:r>
              <a:rPr lang="it-IT" dirty="0">
                <a:solidFill>
                  <a:srgbClr val="002060"/>
                </a:solidFill>
              </a:rPr>
              <a:t>) e poi subisce una interruzione temporanea  delle funzioni motorie (galvanonarcosi)</a:t>
            </a:r>
          </a:p>
        </p:txBody>
      </p:sp>
    </p:spTree>
    <p:extLst>
      <p:ext uri="{BB962C8B-B14F-4D97-AF65-F5344CB8AC3E}">
        <p14:creationId xmlns:p14="http://schemas.microsoft.com/office/powerpoint/2010/main" val="377706864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77A357C7-8174-462C-8654-A79EC53F6DDF}"/>
              </a:ext>
            </a:extLst>
          </p:cNvPr>
          <p:cNvSpPr txBox="1"/>
          <p:nvPr/>
        </p:nvSpPr>
        <p:spPr>
          <a:xfrm>
            <a:off x="273323" y="1051387"/>
            <a:ext cx="11502257" cy="2351379"/>
          </a:xfrm>
          <a:prstGeom prst="rect">
            <a:avLst/>
          </a:prstGeom>
        </p:spPr>
        <p:txBody>
          <a:bodyPr vert="horz" lIns="91440" tIns="45720" rIns="91440" bIns="45720" rtlCol="0" anchor="b">
            <a:noAutofit/>
          </a:bodyPr>
          <a:lstStyle/>
          <a:p>
            <a:pPr>
              <a:lnSpc>
                <a:spcPct val="90000"/>
              </a:lnSpc>
              <a:spcBef>
                <a:spcPts val="1000"/>
              </a:spcBef>
            </a:pPr>
            <a:r>
              <a:rPr lang="it-IT" sz="2000" kern="1200" dirty="0">
                <a:solidFill>
                  <a:srgbClr val="002060"/>
                </a:solidFill>
                <a:latin typeface="+mn-lt"/>
                <a:ea typeface="+mn-ea"/>
                <a:cs typeface="+mn-cs"/>
              </a:rPr>
              <a:t>I </a:t>
            </a:r>
            <a:r>
              <a:rPr lang="it-IT" sz="2000" kern="1200" dirty="0" err="1">
                <a:solidFill>
                  <a:srgbClr val="002060"/>
                </a:solidFill>
                <a:latin typeface="+mn-lt"/>
                <a:ea typeface="+mn-ea"/>
                <a:cs typeface="+mn-cs"/>
              </a:rPr>
              <a:t>macroinvertebrati</a:t>
            </a:r>
            <a:r>
              <a:rPr lang="it-IT" sz="2000" kern="1200" dirty="0">
                <a:solidFill>
                  <a:srgbClr val="002060"/>
                </a:solidFill>
                <a:latin typeface="+mn-lt"/>
                <a:ea typeface="+mn-ea"/>
                <a:cs typeface="+mn-cs"/>
              </a:rPr>
              <a:t> sono animali con cicli vitali di diversi mesi od anche alcuni anni, che trascorrono tutta o buona parte </a:t>
            </a:r>
            <a:r>
              <a:rPr lang="it-IT" sz="2000" kern="1200" dirty="0" err="1">
                <a:solidFill>
                  <a:srgbClr val="002060"/>
                </a:solidFill>
                <a:latin typeface="+mn-lt"/>
                <a:ea typeface="+mn-ea"/>
                <a:cs typeface="+mn-cs"/>
              </a:rPr>
              <a:t>parte</a:t>
            </a:r>
            <a:r>
              <a:rPr lang="it-IT" sz="2000" kern="1200" dirty="0">
                <a:solidFill>
                  <a:srgbClr val="002060"/>
                </a:solidFill>
                <a:latin typeface="+mn-lt"/>
                <a:ea typeface="+mn-ea"/>
                <a:cs typeface="+mn-cs"/>
              </a:rPr>
              <a:t> della loro esistenza in acqua. </a:t>
            </a:r>
          </a:p>
          <a:p>
            <a:pPr>
              <a:lnSpc>
                <a:spcPct val="90000"/>
              </a:lnSpc>
              <a:spcBef>
                <a:spcPts val="1000"/>
              </a:spcBef>
            </a:pPr>
            <a:r>
              <a:rPr lang="it-IT" sz="2000" kern="1200" dirty="0">
                <a:solidFill>
                  <a:srgbClr val="002060"/>
                </a:solidFill>
                <a:latin typeface="+mn-lt"/>
                <a:ea typeface="+mn-ea"/>
                <a:cs typeface="+mn-cs"/>
              </a:rPr>
              <a:t>Si tratta di organismi delle dimensioni superiori ad 1 mm appartenenti a diversi gruppi faunistici e con diverse modalità di alimentazione (Predatori, Raschiatori, </a:t>
            </a:r>
            <a:r>
              <a:rPr lang="it-IT" sz="2000" kern="1200" dirty="0" err="1">
                <a:solidFill>
                  <a:srgbClr val="002060"/>
                </a:solidFill>
                <a:latin typeface="+mn-lt"/>
                <a:ea typeface="+mn-ea"/>
                <a:cs typeface="+mn-cs"/>
              </a:rPr>
              <a:t>Tagliuzzatori</a:t>
            </a:r>
            <a:r>
              <a:rPr lang="it-IT" sz="2000" kern="1200" dirty="0">
                <a:solidFill>
                  <a:srgbClr val="002060"/>
                </a:solidFill>
                <a:latin typeface="+mn-lt"/>
                <a:ea typeface="+mn-ea"/>
                <a:cs typeface="+mn-cs"/>
              </a:rPr>
              <a:t>, Raccoglitori, Filtratori).</a:t>
            </a:r>
          </a:p>
          <a:p>
            <a:pPr>
              <a:lnSpc>
                <a:spcPct val="90000"/>
              </a:lnSpc>
              <a:spcBef>
                <a:spcPts val="1000"/>
              </a:spcBef>
            </a:pPr>
            <a:r>
              <a:rPr lang="it-IT" sz="2000" dirty="0">
                <a:solidFill>
                  <a:srgbClr val="002060"/>
                </a:solidFill>
              </a:rPr>
              <a:t>Sono presenti in tutti gli ambienti fluviali e sono sensibili alle alterazioni dell’ambiente.</a:t>
            </a:r>
            <a:endParaRPr lang="it-IT" sz="2000" kern="1200" dirty="0">
              <a:solidFill>
                <a:srgbClr val="002060"/>
              </a:solidFill>
              <a:latin typeface="+mn-lt"/>
              <a:ea typeface="+mn-ea"/>
              <a:cs typeface="+mn-cs"/>
            </a:endParaRPr>
          </a:p>
          <a:p>
            <a:pPr>
              <a:lnSpc>
                <a:spcPct val="90000"/>
              </a:lnSpc>
              <a:spcBef>
                <a:spcPts val="1000"/>
              </a:spcBef>
            </a:pPr>
            <a:endParaRPr lang="it-IT" sz="2000" kern="1200" dirty="0">
              <a:solidFill>
                <a:srgbClr val="002060"/>
              </a:solidFill>
              <a:latin typeface="+mn-lt"/>
              <a:ea typeface="+mn-ea"/>
              <a:cs typeface="+mn-cs"/>
            </a:endParaRPr>
          </a:p>
        </p:txBody>
      </p:sp>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65125"/>
            <a:ext cx="11513128" cy="549275"/>
          </a:xfrm>
        </p:spPr>
        <p:txBody>
          <a:bodyPr vert="horz" lIns="91440" tIns="45720" rIns="91440" bIns="45720" rtlCol="0" anchor="ctr">
            <a:normAutofit/>
          </a:bodyPr>
          <a:lstStyle/>
          <a:p>
            <a:r>
              <a:rPr lang="it-IT" sz="3300" dirty="0">
                <a:solidFill>
                  <a:srgbClr val="002060"/>
                </a:solidFill>
              </a:rPr>
              <a:t>I</a:t>
            </a:r>
            <a:r>
              <a:rPr lang="it-IT" sz="3300" kern="1200" dirty="0">
                <a:solidFill>
                  <a:srgbClr val="002060"/>
                </a:solidFill>
                <a:latin typeface="+mj-lt"/>
                <a:ea typeface="+mj-ea"/>
                <a:cs typeface="+mj-cs"/>
              </a:rPr>
              <a:t>ndicatori di </a:t>
            </a:r>
            <a:r>
              <a:rPr lang="it-IT" sz="3300" kern="1200" dirty="0" err="1">
                <a:solidFill>
                  <a:srgbClr val="002060"/>
                </a:solidFill>
                <a:latin typeface="+mj-lt"/>
                <a:ea typeface="+mj-ea"/>
                <a:cs typeface="+mj-cs"/>
              </a:rPr>
              <a:t>qualita’</a:t>
            </a:r>
            <a:r>
              <a:rPr lang="it-IT" sz="3300" kern="1200" dirty="0">
                <a:solidFill>
                  <a:srgbClr val="002060"/>
                </a:solidFill>
                <a:latin typeface="+mj-lt"/>
                <a:ea typeface="+mj-ea"/>
                <a:cs typeface="+mj-cs"/>
              </a:rPr>
              <a:t> dell’ acqua: </a:t>
            </a:r>
            <a:r>
              <a:rPr lang="it-IT" sz="3300" kern="1200" dirty="0" err="1">
                <a:solidFill>
                  <a:srgbClr val="002060"/>
                </a:solidFill>
                <a:latin typeface="+mj-lt"/>
                <a:ea typeface="+mj-ea"/>
                <a:cs typeface="+mj-cs"/>
              </a:rPr>
              <a:t>macroinvertebrati</a:t>
            </a:r>
            <a:endParaRPr lang="it-IT" sz="3300" kern="1200" dirty="0">
              <a:solidFill>
                <a:srgbClr val="002060"/>
              </a:solidFill>
              <a:latin typeface="+mj-lt"/>
              <a:ea typeface="+mj-ea"/>
              <a:cs typeface="+mj-cs"/>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51</a:t>
            </a:fld>
            <a:endParaRPr lang="it-IT"/>
          </a:p>
        </p:txBody>
      </p:sp>
      <p:pic>
        <p:nvPicPr>
          <p:cNvPr id="9" name="Immagine 8" descr="Immagine che contiene insetto&#10;&#10;Descrizione generata automaticamente">
            <a:extLst>
              <a:ext uri="{FF2B5EF4-FFF2-40B4-BE49-F238E27FC236}">
                <a16:creationId xmlns:a16="http://schemas.microsoft.com/office/drawing/2014/main" id="{8C8FEE34-A80F-4A4D-9EB1-E79F6A94E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3" y="3642610"/>
            <a:ext cx="2761743" cy="2068642"/>
          </a:xfrm>
          <a:prstGeom prst="rect">
            <a:avLst/>
          </a:prstGeom>
          <a:noFill/>
        </p:spPr>
      </p:pic>
      <p:pic>
        <p:nvPicPr>
          <p:cNvPr id="32" name="Immagine 31">
            <a:extLst>
              <a:ext uri="{FF2B5EF4-FFF2-40B4-BE49-F238E27FC236}">
                <a16:creationId xmlns:a16="http://schemas.microsoft.com/office/drawing/2014/main" id="{A9931AC5-1E7A-40EA-A6AD-47945D2A0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7268">
            <a:off x="8383254" y="3780798"/>
            <a:ext cx="3214808" cy="1967462"/>
          </a:xfrm>
          <a:prstGeom prst="rect">
            <a:avLst/>
          </a:prstGeom>
        </p:spPr>
      </p:pic>
      <p:pic>
        <p:nvPicPr>
          <p:cNvPr id="34" name="Immagine 33">
            <a:extLst>
              <a:ext uri="{FF2B5EF4-FFF2-40B4-BE49-F238E27FC236}">
                <a16:creationId xmlns:a16="http://schemas.microsoft.com/office/drawing/2014/main" id="{28978DED-97D8-489C-867D-F42151AAE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802" y="3425641"/>
            <a:ext cx="2583696" cy="2206676"/>
          </a:xfrm>
          <a:prstGeom prst="rect">
            <a:avLst/>
          </a:prstGeom>
        </p:spPr>
      </p:pic>
      <p:pic>
        <p:nvPicPr>
          <p:cNvPr id="36" name="Immagine 35" descr="Immagine che contiene insetto&#10;&#10;Descrizione generata automaticamente">
            <a:extLst>
              <a:ext uri="{FF2B5EF4-FFF2-40B4-BE49-F238E27FC236}">
                <a16:creationId xmlns:a16="http://schemas.microsoft.com/office/drawing/2014/main" id="{6F5E863B-8607-4FAD-8A59-4D9540802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673469">
            <a:off x="5327187" y="3680413"/>
            <a:ext cx="2616782" cy="1886058"/>
          </a:xfrm>
          <a:prstGeom prst="rect">
            <a:avLst/>
          </a:prstGeom>
        </p:spPr>
      </p:pic>
    </p:spTree>
    <p:extLst>
      <p:ext uri="{BB962C8B-B14F-4D97-AF65-F5344CB8AC3E}">
        <p14:creationId xmlns:p14="http://schemas.microsoft.com/office/powerpoint/2010/main" val="184571271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357447" y="337416"/>
            <a:ext cx="11513128" cy="549275"/>
          </a:xfrm>
        </p:spPr>
        <p:txBody>
          <a:bodyPr vert="horz" lIns="91440" tIns="45720" rIns="91440" bIns="45720" rtlCol="0" anchor="ctr">
            <a:normAutofit/>
          </a:bodyPr>
          <a:lstStyle/>
          <a:p>
            <a:r>
              <a:rPr lang="it-IT" sz="3300" dirty="0">
                <a:solidFill>
                  <a:srgbClr val="002060"/>
                </a:solidFill>
              </a:rPr>
              <a:t>I</a:t>
            </a:r>
            <a:r>
              <a:rPr lang="it-IT" sz="3300" kern="1200" dirty="0">
                <a:solidFill>
                  <a:srgbClr val="002060"/>
                </a:solidFill>
              </a:rPr>
              <a:t>ndicatori di </a:t>
            </a:r>
            <a:r>
              <a:rPr lang="it-IT" sz="3300" kern="1200" dirty="0" err="1">
                <a:solidFill>
                  <a:srgbClr val="002060"/>
                </a:solidFill>
              </a:rPr>
              <a:t>qualita’</a:t>
            </a:r>
            <a:r>
              <a:rPr lang="it-IT" sz="3300" kern="1200" dirty="0">
                <a:solidFill>
                  <a:srgbClr val="002060"/>
                </a:solidFill>
              </a:rPr>
              <a:t> dell’ acqua: </a:t>
            </a:r>
            <a:r>
              <a:rPr lang="it-IT" sz="3300" kern="1200" dirty="0" err="1">
                <a:solidFill>
                  <a:srgbClr val="002060"/>
                </a:solidFill>
              </a:rPr>
              <a:t>macroinvertebrati</a:t>
            </a:r>
            <a:endParaRPr lang="it-IT" sz="3300" kern="1200" dirty="0">
              <a:solidFill>
                <a:srgbClr val="002060"/>
              </a:solidFill>
            </a:endParaRP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52</a:t>
            </a:fld>
            <a:endParaRPr lang="it-IT"/>
          </a:p>
        </p:txBody>
      </p:sp>
      <p:graphicFrame>
        <p:nvGraphicFramePr>
          <p:cNvPr id="21" name="Content Placeholder 1">
            <a:extLst>
              <a:ext uri="{FF2B5EF4-FFF2-40B4-BE49-F238E27FC236}">
                <a16:creationId xmlns:a16="http://schemas.microsoft.com/office/drawing/2014/main" id="{4181BF3C-2E40-49AB-B5C3-94C89240319C}"/>
              </a:ext>
            </a:extLst>
          </p:cNvPr>
          <p:cNvGraphicFramePr>
            <a:graphicFrameLocks noGrp="1"/>
          </p:cNvGraphicFramePr>
          <p:nvPr>
            <p:ph sz="half" idx="4294967295"/>
            <p:extLst>
              <p:ext uri="{D42A27DB-BD31-4B8C-83A1-F6EECF244321}">
                <p14:modId xmlns:p14="http://schemas.microsoft.com/office/powerpoint/2010/main" val="1580759366"/>
              </p:ext>
            </p:extLst>
          </p:nvPr>
        </p:nvGraphicFramePr>
        <p:xfrm>
          <a:off x="442738" y="998549"/>
          <a:ext cx="6074314" cy="4990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descr="Immagine che contiene mollusco, vicino&#10;&#10;Descrizione generata automaticamente">
            <a:extLst>
              <a:ext uri="{FF2B5EF4-FFF2-40B4-BE49-F238E27FC236}">
                <a16:creationId xmlns:a16="http://schemas.microsoft.com/office/drawing/2014/main" id="{8CCCEB1B-1D4B-4508-86B3-E90B672929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2605" y="4923693"/>
            <a:ext cx="1573958" cy="970671"/>
          </a:xfrm>
          <a:prstGeom prst="rect">
            <a:avLst/>
          </a:prstGeom>
        </p:spPr>
      </p:pic>
      <p:pic>
        <p:nvPicPr>
          <p:cNvPr id="7" name="Immagine 6">
            <a:extLst>
              <a:ext uri="{FF2B5EF4-FFF2-40B4-BE49-F238E27FC236}">
                <a16:creationId xmlns:a16="http://schemas.microsoft.com/office/drawing/2014/main" id="{14388590-B4AC-4099-BBE1-AF5ACB9CE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0754" y="3896750"/>
            <a:ext cx="1459000" cy="1046075"/>
          </a:xfrm>
          <a:prstGeom prst="rect">
            <a:avLst/>
          </a:prstGeom>
        </p:spPr>
      </p:pic>
      <p:pic>
        <p:nvPicPr>
          <p:cNvPr id="10" name="Immagine 9" descr="Immagine che contiene invertebrato, antropode&#10;&#10;Descrizione generata automaticamente">
            <a:extLst>
              <a:ext uri="{FF2B5EF4-FFF2-40B4-BE49-F238E27FC236}">
                <a16:creationId xmlns:a16="http://schemas.microsoft.com/office/drawing/2014/main" id="{D77B2E4C-BD75-4FBA-BBDC-D958F6BEF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0066" y="970672"/>
            <a:ext cx="1803400" cy="1109784"/>
          </a:xfrm>
          <a:prstGeom prst="rect">
            <a:avLst/>
          </a:prstGeom>
        </p:spPr>
      </p:pic>
      <p:pic>
        <p:nvPicPr>
          <p:cNvPr id="14" name="Immagine 13" descr="Immagine che contiene invertebrato, antropode, anfipode&#10;&#10;Descrizione generata automaticamente">
            <a:extLst>
              <a:ext uri="{FF2B5EF4-FFF2-40B4-BE49-F238E27FC236}">
                <a16:creationId xmlns:a16="http://schemas.microsoft.com/office/drawing/2014/main" id="{0C475F0F-C97D-40E2-93E1-13C67207E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08842" y="1920673"/>
            <a:ext cx="1565522" cy="1038009"/>
          </a:xfrm>
          <a:prstGeom prst="rect">
            <a:avLst/>
          </a:prstGeom>
        </p:spPr>
      </p:pic>
      <p:pic>
        <p:nvPicPr>
          <p:cNvPr id="16" name="Immagine 15" descr="Immagine che contiene invertebrato, verme&#10;&#10;Descrizione generata automaticamente">
            <a:extLst>
              <a:ext uri="{FF2B5EF4-FFF2-40B4-BE49-F238E27FC236}">
                <a16:creationId xmlns:a16="http://schemas.microsoft.com/office/drawing/2014/main" id="{24B56526-A33D-430D-AFD5-EA7AC2C5AF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0687" y="2948486"/>
            <a:ext cx="1407048" cy="962173"/>
          </a:xfrm>
          <a:prstGeom prst="rect">
            <a:avLst/>
          </a:prstGeom>
        </p:spPr>
      </p:pic>
    </p:spTree>
    <p:extLst>
      <p:ext uri="{BB962C8B-B14F-4D97-AF65-F5344CB8AC3E}">
        <p14:creationId xmlns:p14="http://schemas.microsoft.com/office/powerpoint/2010/main" val="3634860661"/>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a:extLst>
              <a:ext uri="{FF2B5EF4-FFF2-40B4-BE49-F238E27FC236}">
                <a16:creationId xmlns:a16="http://schemas.microsoft.com/office/drawing/2014/main" id="{D601C64D-B292-4154-A311-722E7AA7242A}"/>
              </a:ext>
            </a:extLst>
          </p:cNvPr>
          <p:cNvSpPr txBox="1"/>
          <p:nvPr/>
        </p:nvSpPr>
        <p:spPr>
          <a:xfrm>
            <a:off x="266700" y="1165513"/>
            <a:ext cx="11791950" cy="1123950"/>
          </a:xfrm>
          <a:prstGeom prst="rect">
            <a:avLst/>
          </a:prstGeom>
        </p:spPr>
        <p:txBody>
          <a:bodyPr vert="horz" lIns="91440" tIns="45720" rIns="91440" bIns="45720" rtlCol="0">
            <a:noAutofit/>
          </a:bodyPr>
          <a:lstStyle/>
          <a:p>
            <a:pPr>
              <a:lnSpc>
                <a:spcPct val="90000"/>
              </a:lnSpc>
              <a:spcBef>
                <a:spcPts val="1000"/>
              </a:spcBef>
            </a:pPr>
            <a:r>
              <a:rPr lang="it-IT" sz="2800" kern="1200" dirty="0">
                <a:solidFill>
                  <a:srgbClr val="002060"/>
                </a:solidFill>
                <a:latin typeface="+mn-lt"/>
                <a:ea typeface="+mn-ea"/>
                <a:cs typeface="+mn-cs"/>
              </a:rPr>
              <a:t>Diverse famiglie di insetti trascorrono la fase larvale della loro vita in ambiente acquatico e la fase adulta in ambiente aereo. </a:t>
            </a:r>
            <a:r>
              <a:rPr lang="it-IT" sz="2800" dirty="0">
                <a:solidFill>
                  <a:srgbClr val="002060"/>
                </a:solidFill>
              </a:rPr>
              <a:t>In alcuni casi </a:t>
            </a:r>
            <a:r>
              <a:rPr lang="it-IT" sz="2800" kern="1200" dirty="0">
                <a:solidFill>
                  <a:srgbClr val="002060"/>
                </a:solidFill>
                <a:latin typeface="+mn-lt"/>
                <a:ea typeface="+mn-ea"/>
                <a:cs typeface="+mn-cs"/>
              </a:rPr>
              <a:t> la fase in cui l’organismo si alimenta in entrambe le forme, in altre, come nel caso delle effimere, la fase trofica è esclusivamente quella acquatica. L’adulto non si nutre e svolge solo  l’attività riproduttiva</a:t>
            </a:r>
          </a:p>
        </p:txBody>
      </p:sp>
      <p:sp>
        <p:nvSpPr>
          <p:cNvPr id="4" name="Segnaposto data 3">
            <a:extLst>
              <a:ext uri="{FF2B5EF4-FFF2-40B4-BE49-F238E27FC236}">
                <a16:creationId xmlns:a16="http://schemas.microsoft.com/office/drawing/2014/main" id="{B88AE3E7-97BA-4C59-A8F6-22D950B5C35F}"/>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B3B80A9A-F6FA-4EA7-9452-109684E43D9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6" name="Segnaposto numero diapositiva 5">
            <a:extLst>
              <a:ext uri="{FF2B5EF4-FFF2-40B4-BE49-F238E27FC236}">
                <a16:creationId xmlns:a16="http://schemas.microsoft.com/office/drawing/2014/main" id="{B7C6A109-1872-490B-A2FC-978CEF5CC19A}"/>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53</a:t>
            </a:fld>
            <a:endParaRPr lang="it-IT"/>
          </a:p>
        </p:txBody>
      </p:sp>
      <p:pic>
        <p:nvPicPr>
          <p:cNvPr id="25" name="Immagine 24">
            <a:extLst>
              <a:ext uri="{FF2B5EF4-FFF2-40B4-BE49-F238E27FC236}">
                <a16:creationId xmlns:a16="http://schemas.microsoft.com/office/drawing/2014/main" id="{99B08CCF-CF9C-4501-BF97-6A3988CC91F2}"/>
              </a:ext>
            </a:extLst>
          </p:cNvPr>
          <p:cNvPicPr>
            <a:picLocks noChangeAspect="1"/>
          </p:cNvPicPr>
          <p:nvPr/>
        </p:nvPicPr>
        <p:blipFill>
          <a:blip r:embed="rId2"/>
          <a:stretch>
            <a:fillRect/>
          </a:stretch>
        </p:blipFill>
        <p:spPr>
          <a:xfrm>
            <a:off x="2513369" y="3412840"/>
            <a:ext cx="3237998" cy="2335136"/>
          </a:xfrm>
          <a:prstGeom prst="rect">
            <a:avLst/>
          </a:prstGeom>
          <a:noFill/>
        </p:spPr>
      </p:pic>
      <p:pic>
        <p:nvPicPr>
          <p:cNvPr id="38" name="Immagine 37" descr="Immagine che contiene ragno, insetto&#10;&#10;Descrizione generata automaticamente">
            <a:extLst>
              <a:ext uri="{FF2B5EF4-FFF2-40B4-BE49-F238E27FC236}">
                <a16:creationId xmlns:a16="http://schemas.microsoft.com/office/drawing/2014/main" id="{80F87671-92FC-4298-80F0-306F31DB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16" y="3412840"/>
            <a:ext cx="2247900" cy="2362200"/>
          </a:xfrm>
          <a:prstGeom prst="rect">
            <a:avLst/>
          </a:prstGeom>
        </p:spPr>
      </p:pic>
      <p:pic>
        <p:nvPicPr>
          <p:cNvPr id="43" name="Immagine 42" descr="Immagine che contiene insetto&#10;&#10;Descrizione generata automaticamente">
            <a:extLst>
              <a:ext uri="{FF2B5EF4-FFF2-40B4-BE49-F238E27FC236}">
                <a16:creationId xmlns:a16="http://schemas.microsoft.com/office/drawing/2014/main" id="{99BC3E3B-620F-4F85-A11C-DF5C1CA81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3203" y="3408077"/>
            <a:ext cx="2957513" cy="2363830"/>
          </a:xfrm>
          <a:prstGeom prst="rect">
            <a:avLst/>
          </a:prstGeom>
        </p:spPr>
      </p:pic>
      <p:pic>
        <p:nvPicPr>
          <p:cNvPr id="45" name="Immagine 44" descr="Immagine che contiene insetto&#10;&#10;Descrizione generata automaticamente">
            <a:extLst>
              <a:ext uri="{FF2B5EF4-FFF2-40B4-BE49-F238E27FC236}">
                <a16:creationId xmlns:a16="http://schemas.microsoft.com/office/drawing/2014/main" id="{7748AD2F-0416-40BE-B76E-610B5EC81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417" y="3384265"/>
            <a:ext cx="3181350" cy="2390775"/>
          </a:xfrm>
          <a:prstGeom prst="rect">
            <a:avLst/>
          </a:prstGeom>
        </p:spPr>
      </p:pic>
      <p:sp>
        <p:nvSpPr>
          <p:cNvPr id="46" name="CasellaDiTesto 45">
            <a:extLst>
              <a:ext uri="{FF2B5EF4-FFF2-40B4-BE49-F238E27FC236}">
                <a16:creationId xmlns:a16="http://schemas.microsoft.com/office/drawing/2014/main" id="{EFED1D20-0CF4-4ED5-84F7-ECA128B2856F}"/>
              </a:ext>
            </a:extLst>
          </p:cNvPr>
          <p:cNvSpPr txBox="1"/>
          <p:nvPr/>
        </p:nvSpPr>
        <p:spPr>
          <a:xfrm>
            <a:off x="266700" y="209550"/>
            <a:ext cx="6667500" cy="646331"/>
          </a:xfrm>
          <a:prstGeom prst="rect">
            <a:avLst/>
          </a:prstGeom>
          <a:noFill/>
        </p:spPr>
        <p:txBody>
          <a:bodyPr wrap="square" rtlCol="0">
            <a:spAutoFit/>
          </a:bodyPr>
          <a:lstStyle/>
          <a:p>
            <a:r>
              <a:rPr lang="it-IT" sz="3600" dirty="0">
                <a:solidFill>
                  <a:srgbClr val="002060"/>
                </a:solidFill>
              </a:rPr>
              <a:t>Cicli biologici</a:t>
            </a:r>
          </a:p>
        </p:txBody>
      </p:sp>
    </p:spTree>
    <p:extLst>
      <p:ext uri="{BB962C8B-B14F-4D97-AF65-F5344CB8AC3E}">
        <p14:creationId xmlns:p14="http://schemas.microsoft.com/office/powerpoint/2010/main" val="371268852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a:extLst>
              <a:ext uri="{FF2B5EF4-FFF2-40B4-BE49-F238E27FC236}">
                <a16:creationId xmlns:a16="http://schemas.microsoft.com/office/drawing/2014/main" id="{D601C64D-B292-4154-A311-722E7AA7242A}"/>
              </a:ext>
            </a:extLst>
          </p:cNvPr>
          <p:cNvSpPr txBox="1"/>
          <p:nvPr/>
        </p:nvSpPr>
        <p:spPr>
          <a:xfrm>
            <a:off x="228600" y="1276350"/>
            <a:ext cx="11791950" cy="1733550"/>
          </a:xfrm>
          <a:prstGeom prst="rect">
            <a:avLst/>
          </a:prstGeom>
        </p:spPr>
        <p:txBody>
          <a:bodyPr vert="horz" lIns="91440" tIns="45720" rIns="91440" bIns="45720" rtlCol="0">
            <a:noAutofit/>
          </a:bodyPr>
          <a:lstStyle/>
          <a:p>
            <a:pPr>
              <a:lnSpc>
                <a:spcPct val="90000"/>
              </a:lnSpc>
              <a:spcBef>
                <a:spcPts val="1000"/>
              </a:spcBef>
            </a:pPr>
            <a:r>
              <a:rPr lang="it-IT" sz="2800" kern="1200" dirty="0">
                <a:solidFill>
                  <a:srgbClr val="002060"/>
                </a:solidFill>
                <a:latin typeface="+mn-lt"/>
                <a:ea typeface="+mn-ea"/>
                <a:cs typeface="+mn-cs"/>
              </a:rPr>
              <a:t>Gli organismi hanno sviluppato adattamenti alla vita acquatica ed alle diverse condizioni ecologiche ed idrologiche: Sistemi di ancoraggio, forma idrodinamica, appendici fossorie, strategie di difesa e di predazione, sistemi respiratori adatti all’ambiente acquatico.</a:t>
            </a:r>
          </a:p>
        </p:txBody>
      </p:sp>
      <p:sp>
        <p:nvSpPr>
          <p:cNvPr id="4" name="Segnaposto data 3">
            <a:extLst>
              <a:ext uri="{FF2B5EF4-FFF2-40B4-BE49-F238E27FC236}">
                <a16:creationId xmlns:a16="http://schemas.microsoft.com/office/drawing/2014/main" id="{B88AE3E7-97BA-4C59-A8F6-22D950B5C35F}"/>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dirty="0">
                <a:latin typeface="+mn-lt"/>
                <a:ea typeface="+mn-ea"/>
                <a:cs typeface="+mn-cs"/>
              </a:rPr>
              <a:t>18/03/2021</a:t>
            </a:r>
          </a:p>
        </p:txBody>
      </p:sp>
      <p:sp>
        <p:nvSpPr>
          <p:cNvPr id="5" name="Segnaposto piè di pagina 4">
            <a:extLst>
              <a:ext uri="{FF2B5EF4-FFF2-40B4-BE49-F238E27FC236}">
                <a16:creationId xmlns:a16="http://schemas.microsoft.com/office/drawing/2014/main" id="{B3B80A9A-F6FA-4EA7-9452-109684E43D9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dirty="0">
                <a:latin typeface="+mn-lt"/>
                <a:ea typeface="+mn-ea"/>
                <a:cs typeface="+mn-cs"/>
              </a:rPr>
              <a:t>Green school | LC, PV, SO, VA,| "L'importanza dell'acqua" Silvia Cerea - Lino Pizzochero</a:t>
            </a:r>
          </a:p>
        </p:txBody>
      </p:sp>
      <p:sp>
        <p:nvSpPr>
          <p:cNvPr id="6" name="Segnaposto numero diapositiva 5">
            <a:extLst>
              <a:ext uri="{FF2B5EF4-FFF2-40B4-BE49-F238E27FC236}">
                <a16:creationId xmlns:a16="http://schemas.microsoft.com/office/drawing/2014/main" id="{B7C6A109-1872-490B-A2FC-978CEF5CC19A}"/>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54</a:t>
            </a:fld>
            <a:endParaRPr lang="it-IT"/>
          </a:p>
        </p:txBody>
      </p:sp>
      <p:grpSp>
        <p:nvGrpSpPr>
          <p:cNvPr id="2" name="Gruppo 1">
            <a:extLst>
              <a:ext uri="{FF2B5EF4-FFF2-40B4-BE49-F238E27FC236}">
                <a16:creationId xmlns:a16="http://schemas.microsoft.com/office/drawing/2014/main" id="{83CA7092-6FCF-4946-B93F-B3A5CD882B7D}"/>
              </a:ext>
            </a:extLst>
          </p:cNvPr>
          <p:cNvGrpSpPr/>
          <p:nvPr/>
        </p:nvGrpSpPr>
        <p:grpSpPr>
          <a:xfrm>
            <a:off x="123568" y="3294208"/>
            <a:ext cx="11930344" cy="2477943"/>
            <a:chOff x="138088" y="3371850"/>
            <a:chExt cx="12053912" cy="2400300"/>
          </a:xfrm>
        </p:grpSpPr>
        <p:pic>
          <p:nvPicPr>
            <p:cNvPr id="3" name="Immagine 2" descr="Immagine che contiene insetto&#10;&#10;Descrizione generata automaticamente">
              <a:extLst>
                <a:ext uri="{FF2B5EF4-FFF2-40B4-BE49-F238E27FC236}">
                  <a16:creationId xmlns:a16="http://schemas.microsoft.com/office/drawing/2014/main" id="{37850A2C-2139-466B-B032-655E6BB9A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8" y="3371850"/>
              <a:ext cx="2719412" cy="2400300"/>
            </a:xfrm>
            <a:prstGeom prst="rect">
              <a:avLst/>
            </a:prstGeom>
          </p:spPr>
        </p:pic>
        <p:pic>
          <p:nvPicPr>
            <p:cNvPr id="8" name="Immagine 7" descr="Immagine che contiene invertebrato&#10;&#10;Descrizione generata automaticamente">
              <a:extLst>
                <a:ext uri="{FF2B5EF4-FFF2-40B4-BE49-F238E27FC236}">
                  <a16:creationId xmlns:a16="http://schemas.microsoft.com/office/drawing/2014/main" id="{B3F0A9D9-1356-4CE1-A02A-EFAB1F431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210" y="3376739"/>
              <a:ext cx="3468790" cy="2395411"/>
            </a:xfrm>
            <a:prstGeom prst="rect">
              <a:avLst/>
            </a:prstGeom>
          </p:spPr>
        </p:pic>
        <p:pic>
          <p:nvPicPr>
            <p:cNvPr id="10" name="Immagine 9" descr="Immagine che contiene insetto&#10;&#10;Descrizione generata automaticamente">
              <a:extLst>
                <a:ext uri="{FF2B5EF4-FFF2-40B4-BE49-F238E27FC236}">
                  <a16:creationId xmlns:a16="http://schemas.microsoft.com/office/drawing/2014/main" id="{5044810D-0BBF-4574-AA60-3D3EAFD50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967" y="3371850"/>
              <a:ext cx="3230033" cy="2400300"/>
            </a:xfrm>
            <a:prstGeom prst="rect">
              <a:avLst/>
            </a:prstGeom>
          </p:spPr>
        </p:pic>
        <p:pic>
          <p:nvPicPr>
            <p:cNvPr id="16" name="Immagine 15" descr="Immagine che contiene acqua, esterni, insetto&#10;&#10;Descrizione generata automaticamente">
              <a:extLst>
                <a:ext uri="{FF2B5EF4-FFF2-40B4-BE49-F238E27FC236}">
                  <a16:creationId xmlns:a16="http://schemas.microsoft.com/office/drawing/2014/main" id="{9BD77E52-C2B8-4C55-A066-7D7D88A4E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0" y="3376739"/>
              <a:ext cx="3133724" cy="2395411"/>
            </a:xfrm>
            <a:prstGeom prst="rect">
              <a:avLst/>
            </a:prstGeom>
          </p:spPr>
        </p:pic>
      </p:grpSp>
      <p:sp>
        <p:nvSpPr>
          <p:cNvPr id="17" name="CasellaDiTesto 16">
            <a:extLst>
              <a:ext uri="{FF2B5EF4-FFF2-40B4-BE49-F238E27FC236}">
                <a16:creationId xmlns:a16="http://schemas.microsoft.com/office/drawing/2014/main" id="{01116303-C456-4D45-8F40-2D56620B56DF}"/>
              </a:ext>
            </a:extLst>
          </p:cNvPr>
          <p:cNvSpPr txBox="1"/>
          <p:nvPr/>
        </p:nvSpPr>
        <p:spPr>
          <a:xfrm>
            <a:off x="304800" y="266700"/>
            <a:ext cx="10153650" cy="646331"/>
          </a:xfrm>
          <a:prstGeom prst="rect">
            <a:avLst/>
          </a:prstGeom>
          <a:noFill/>
        </p:spPr>
        <p:txBody>
          <a:bodyPr wrap="square" rtlCol="0">
            <a:spAutoFit/>
          </a:bodyPr>
          <a:lstStyle/>
          <a:p>
            <a:r>
              <a:rPr lang="it-IT" sz="3600" dirty="0">
                <a:solidFill>
                  <a:srgbClr val="002060"/>
                </a:solidFill>
              </a:rPr>
              <a:t>Adattamenti</a:t>
            </a:r>
          </a:p>
        </p:txBody>
      </p:sp>
    </p:spTree>
    <p:extLst>
      <p:ext uri="{BB962C8B-B14F-4D97-AF65-F5344CB8AC3E}">
        <p14:creationId xmlns:p14="http://schemas.microsoft.com/office/powerpoint/2010/main" val="356472410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6DC6FA6-8FA1-45A3-B84C-64FB54C03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14" y="3559174"/>
            <a:ext cx="2986286" cy="2257426"/>
          </a:xfrm>
          <a:prstGeom prst="rect">
            <a:avLst/>
          </a:prstGeom>
        </p:spPr>
      </p:pic>
      <p:sp>
        <p:nvSpPr>
          <p:cNvPr id="4" name="Segnaposto data 3">
            <a:extLst>
              <a:ext uri="{FF2B5EF4-FFF2-40B4-BE49-F238E27FC236}">
                <a16:creationId xmlns:a16="http://schemas.microsoft.com/office/drawing/2014/main" id="{B88AE3E7-97BA-4C59-A8F6-22D950B5C35F}"/>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B3B80A9A-F6FA-4EA7-9452-109684E43D9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dirty="0">
                <a:latin typeface="+mn-lt"/>
                <a:ea typeface="+mn-ea"/>
                <a:cs typeface="+mn-cs"/>
              </a:rPr>
              <a:t>Green school | LC, PV, SO, VA,| "L'importanza dell'acqua" Silvia Cerea - Lino Pizzochero</a:t>
            </a:r>
          </a:p>
        </p:txBody>
      </p:sp>
      <p:sp>
        <p:nvSpPr>
          <p:cNvPr id="6" name="Segnaposto numero diapositiva 5">
            <a:extLst>
              <a:ext uri="{FF2B5EF4-FFF2-40B4-BE49-F238E27FC236}">
                <a16:creationId xmlns:a16="http://schemas.microsoft.com/office/drawing/2014/main" id="{B7C6A109-1872-490B-A2FC-978CEF5CC19A}"/>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55</a:t>
            </a:fld>
            <a:endParaRPr lang="it-IT"/>
          </a:p>
        </p:txBody>
      </p:sp>
      <p:sp>
        <p:nvSpPr>
          <p:cNvPr id="17" name="CasellaDiTesto 16">
            <a:extLst>
              <a:ext uri="{FF2B5EF4-FFF2-40B4-BE49-F238E27FC236}">
                <a16:creationId xmlns:a16="http://schemas.microsoft.com/office/drawing/2014/main" id="{01116303-C456-4D45-8F40-2D56620B56DF}"/>
              </a:ext>
            </a:extLst>
          </p:cNvPr>
          <p:cNvSpPr txBox="1"/>
          <p:nvPr/>
        </p:nvSpPr>
        <p:spPr>
          <a:xfrm>
            <a:off x="304800" y="266700"/>
            <a:ext cx="10153650" cy="646331"/>
          </a:xfrm>
          <a:prstGeom prst="rect">
            <a:avLst/>
          </a:prstGeom>
          <a:noFill/>
        </p:spPr>
        <p:txBody>
          <a:bodyPr wrap="square" rtlCol="0">
            <a:spAutoFit/>
          </a:bodyPr>
          <a:lstStyle/>
          <a:p>
            <a:r>
              <a:rPr lang="it-IT" sz="3600" dirty="0">
                <a:solidFill>
                  <a:srgbClr val="002060"/>
                </a:solidFill>
                <a:latin typeface="+mj-lt"/>
              </a:rPr>
              <a:t>Adattamenti</a:t>
            </a:r>
          </a:p>
        </p:txBody>
      </p:sp>
      <p:pic>
        <p:nvPicPr>
          <p:cNvPr id="13" name="Immagine 12" descr="Immagine che contiene uccello&#10;&#10;Descrizione generata automaticamente">
            <a:extLst>
              <a:ext uri="{FF2B5EF4-FFF2-40B4-BE49-F238E27FC236}">
                <a16:creationId xmlns:a16="http://schemas.microsoft.com/office/drawing/2014/main" id="{0392C588-A593-4A2D-BCCE-5192531C4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962" y="3543300"/>
            <a:ext cx="3024229" cy="2266950"/>
          </a:xfrm>
          <a:prstGeom prst="rect">
            <a:avLst/>
          </a:prstGeom>
        </p:spPr>
      </p:pic>
      <p:pic>
        <p:nvPicPr>
          <p:cNvPr id="15" name="Immagine 14" descr="Immagine che contiene insetto&#10;&#10;Descrizione generata automaticamente">
            <a:extLst>
              <a:ext uri="{FF2B5EF4-FFF2-40B4-BE49-F238E27FC236}">
                <a16:creationId xmlns:a16="http://schemas.microsoft.com/office/drawing/2014/main" id="{C67435BC-A46B-46BF-8720-922CA78FB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015" y="1028700"/>
            <a:ext cx="2695869" cy="2019300"/>
          </a:xfrm>
          <a:prstGeom prst="rect">
            <a:avLst/>
          </a:prstGeom>
        </p:spPr>
      </p:pic>
      <p:pic>
        <p:nvPicPr>
          <p:cNvPr id="19" name="Immagine 18" descr="Immagine che contiene insetto&#10;&#10;Descrizione generata automaticamente">
            <a:extLst>
              <a:ext uri="{FF2B5EF4-FFF2-40B4-BE49-F238E27FC236}">
                <a16:creationId xmlns:a16="http://schemas.microsoft.com/office/drawing/2014/main" id="{4EE08395-D352-44E5-8675-CE26D5D80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93" y="1028700"/>
            <a:ext cx="2940907" cy="2019300"/>
          </a:xfrm>
          <a:prstGeom prst="rect">
            <a:avLst/>
          </a:prstGeom>
        </p:spPr>
      </p:pic>
      <p:pic>
        <p:nvPicPr>
          <p:cNvPr id="21" name="Immagine 20" descr="Immagine che contiene insetto&#10;&#10;Descrizione generata automaticamente">
            <a:extLst>
              <a:ext uri="{FF2B5EF4-FFF2-40B4-BE49-F238E27FC236}">
                <a16:creationId xmlns:a16="http://schemas.microsoft.com/office/drawing/2014/main" id="{F5DBFE2B-F0B6-4806-8C81-3361F164B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5450" y="1023938"/>
            <a:ext cx="2419350" cy="2043112"/>
          </a:xfrm>
          <a:prstGeom prst="rect">
            <a:avLst/>
          </a:prstGeom>
        </p:spPr>
      </p:pic>
      <p:pic>
        <p:nvPicPr>
          <p:cNvPr id="23" name="Immagine 22" descr="Immagine che contiene cibo&#10;&#10;Descrizione generata automaticamente">
            <a:extLst>
              <a:ext uri="{FF2B5EF4-FFF2-40B4-BE49-F238E27FC236}">
                <a16:creationId xmlns:a16="http://schemas.microsoft.com/office/drawing/2014/main" id="{367AD699-A4E6-458C-8AFA-4954DA15F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5588" y="1035050"/>
            <a:ext cx="3139362" cy="2032000"/>
          </a:xfrm>
          <a:prstGeom prst="rect">
            <a:avLst/>
          </a:prstGeom>
        </p:spPr>
      </p:pic>
      <p:pic>
        <p:nvPicPr>
          <p:cNvPr id="26" name="Immagine 25" descr="Immagine che contiene insetto&#10;&#10;Descrizione generata automaticamente">
            <a:extLst>
              <a:ext uri="{FF2B5EF4-FFF2-40B4-BE49-F238E27FC236}">
                <a16:creationId xmlns:a16="http://schemas.microsoft.com/office/drawing/2014/main" id="{2E770A10-136C-429F-A2B9-1A50FC828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849" y="3557596"/>
            <a:ext cx="2895601" cy="2252654"/>
          </a:xfrm>
          <a:prstGeom prst="rect">
            <a:avLst/>
          </a:prstGeom>
        </p:spPr>
      </p:pic>
      <p:pic>
        <p:nvPicPr>
          <p:cNvPr id="28" name="Immagine 27">
            <a:extLst>
              <a:ext uri="{FF2B5EF4-FFF2-40B4-BE49-F238E27FC236}">
                <a16:creationId xmlns:a16="http://schemas.microsoft.com/office/drawing/2014/main" id="{ABCD10AB-F309-4270-8A1F-9062C00723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9350" y="3581400"/>
            <a:ext cx="2692031" cy="2219068"/>
          </a:xfrm>
          <a:prstGeom prst="rect">
            <a:avLst/>
          </a:prstGeom>
        </p:spPr>
      </p:pic>
      <p:sp>
        <p:nvSpPr>
          <p:cNvPr id="29" name="CasellaDiTesto 28">
            <a:extLst>
              <a:ext uri="{FF2B5EF4-FFF2-40B4-BE49-F238E27FC236}">
                <a16:creationId xmlns:a16="http://schemas.microsoft.com/office/drawing/2014/main" id="{BD417238-7A07-4197-824C-2640C242888D}"/>
              </a:ext>
            </a:extLst>
          </p:cNvPr>
          <p:cNvSpPr txBox="1"/>
          <p:nvPr/>
        </p:nvSpPr>
        <p:spPr>
          <a:xfrm>
            <a:off x="419100" y="2667000"/>
            <a:ext cx="2286000" cy="369332"/>
          </a:xfrm>
          <a:prstGeom prst="rect">
            <a:avLst/>
          </a:prstGeom>
          <a:noFill/>
        </p:spPr>
        <p:txBody>
          <a:bodyPr wrap="square" rtlCol="0">
            <a:spAutoFit/>
          </a:bodyPr>
          <a:lstStyle/>
          <a:p>
            <a:r>
              <a:rPr lang="it-IT" dirty="0">
                <a:solidFill>
                  <a:schemeClr val="bg1"/>
                </a:solidFill>
              </a:rPr>
              <a:t>Damigella</a:t>
            </a:r>
          </a:p>
        </p:txBody>
      </p:sp>
      <p:sp>
        <p:nvSpPr>
          <p:cNvPr id="30" name="CasellaDiTesto 29">
            <a:extLst>
              <a:ext uri="{FF2B5EF4-FFF2-40B4-BE49-F238E27FC236}">
                <a16:creationId xmlns:a16="http://schemas.microsoft.com/office/drawing/2014/main" id="{90DFCDDD-B382-4DB5-AA35-DCD672B59CBA}"/>
              </a:ext>
            </a:extLst>
          </p:cNvPr>
          <p:cNvSpPr txBox="1"/>
          <p:nvPr/>
        </p:nvSpPr>
        <p:spPr>
          <a:xfrm>
            <a:off x="9315450" y="5372100"/>
            <a:ext cx="2286000" cy="369332"/>
          </a:xfrm>
          <a:prstGeom prst="rect">
            <a:avLst/>
          </a:prstGeom>
          <a:noFill/>
        </p:spPr>
        <p:txBody>
          <a:bodyPr wrap="square" rtlCol="0">
            <a:spAutoFit/>
          </a:bodyPr>
          <a:lstStyle/>
          <a:p>
            <a:r>
              <a:rPr lang="it-IT" dirty="0">
                <a:solidFill>
                  <a:schemeClr val="bg1"/>
                </a:solidFill>
              </a:rPr>
              <a:t>Ditisco</a:t>
            </a:r>
          </a:p>
        </p:txBody>
      </p:sp>
      <p:sp>
        <p:nvSpPr>
          <p:cNvPr id="31" name="CasellaDiTesto 30">
            <a:extLst>
              <a:ext uri="{FF2B5EF4-FFF2-40B4-BE49-F238E27FC236}">
                <a16:creationId xmlns:a16="http://schemas.microsoft.com/office/drawing/2014/main" id="{8990AB58-F935-46C0-8B4F-7D94C1A0FEED}"/>
              </a:ext>
            </a:extLst>
          </p:cNvPr>
          <p:cNvSpPr txBox="1"/>
          <p:nvPr/>
        </p:nvSpPr>
        <p:spPr>
          <a:xfrm>
            <a:off x="6419850" y="5372100"/>
            <a:ext cx="2286000" cy="369332"/>
          </a:xfrm>
          <a:prstGeom prst="rect">
            <a:avLst/>
          </a:prstGeom>
          <a:noFill/>
        </p:spPr>
        <p:txBody>
          <a:bodyPr wrap="square" rtlCol="0">
            <a:spAutoFit/>
          </a:bodyPr>
          <a:lstStyle/>
          <a:p>
            <a:r>
              <a:rPr lang="it-IT" dirty="0"/>
              <a:t>Effimera</a:t>
            </a:r>
          </a:p>
        </p:txBody>
      </p:sp>
      <p:sp>
        <p:nvSpPr>
          <p:cNvPr id="32" name="CasellaDiTesto 31">
            <a:extLst>
              <a:ext uri="{FF2B5EF4-FFF2-40B4-BE49-F238E27FC236}">
                <a16:creationId xmlns:a16="http://schemas.microsoft.com/office/drawing/2014/main" id="{DB076917-AF6B-4E6C-8EA3-948949C15F77}"/>
              </a:ext>
            </a:extLst>
          </p:cNvPr>
          <p:cNvSpPr txBox="1"/>
          <p:nvPr/>
        </p:nvSpPr>
        <p:spPr>
          <a:xfrm>
            <a:off x="285750" y="5372100"/>
            <a:ext cx="2286000" cy="369332"/>
          </a:xfrm>
          <a:prstGeom prst="rect">
            <a:avLst/>
          </a:prstGeom>
          <a:noFill/>
        </p:spPr>
        <p:txBody>
          <a:bodyPr wrap="square" rtlCol="0">
            <a:spAutoFit/>
          </a:bodyPr>
          <a:lstStyle/>
          <a:p>
            <a:r>
              <a:rPr lang="it-IT" dirty="0" err="1">
                <a:solidFill>
                  <a:schemeClr val="bg1"/>
                </a:solidFill>
              </a:rPr>
              <a:t>Blefariceride</a:t>
            </a:r>
            <a:endParaRPr lang="it-IT" dirty="0">
              <a:solidFill>
                <a:schemeClr val="bg1"/>
              </a:solidFill>
            </a:endParaRPr>
          </a:p>
        </p:txBody>
      </p:sp>
      <p:sp>
        <p:nvSpPr>
          <p:cNvPr id="33" name="CasellaDiTesto 32">
            <a:extLst>
              <a:ext uri="{FF2B5EF4-FFF2-40B4-BE49-F238E27FC236}">
                <a16:creationId xmlns:a16="http://schemas.microsoft.com/office/drawing/2014/main" id="{26DABCBA-7AB1-4395-A502-B3BF723D4299}"/>
              </a:ext>
            </a:extLst>
          </p:cNvPr>
          <p:cNvSpPr txBox="1"/>
          <p:nvPr/>
        </p:nvSpPr>
        <p:spPr>
          <a:xfrm>
            <a:off x="3333750" y="5372100"/>
            <a:ext cx="2286000" cy="369332"/>
          </a:xfrm>
          <a:prstGeom prst="rect">
            <a:avLst/>
          </a:prstGeom>
          <a:noFill/>
        </p:spPr>
        <p:txBody>
          <a:bodyPr wrap="square" rtlCol="0">
            <a:spAutoFit/>
          </a:bodyPr>
          <a:lstStyle/>
          <a:p>
            <a:r>
              <a:rPr lang="it-IT" dirty="0" err="1">
                <a:solidFill>
                  <a:schemeClr val="bg1"/>
                </a:solidFill>
              </a:rPr>
              <a:t>Idropsichide</a:t>
            </a:r>
            <a:endParaRPr lang="it-IT" dirty="0">
              <a:solidFill>
                <a:schemeClr val="bg1"/>
              </a:solidFill>
            </a:endParaRPr>
          </a:p>
        </p:txBody>
      </p:sp>
      <p:sp>
        <p:nvSpPr>
          <p:cNvPr id="34" name="CasellaDiTesto 33">
            <a:extLst>
              <a:ext uri="{FF2B5EF4-FFF2-40B4-BE49-F238E27FC236}">
                <a16:creationId xmlns:a16="http://schemas.microsoft.com/office/drawing/2014/main" id="{4F1C2889-FC46-4418-AF49-C18B5C05337A}"/>
              </a:ext>
            </a:extLst>
          </p:cNvPr>
          <p:cNvSpPr txBox="1"/>
          <p:nvPr/>
        </p:nvSpPr>
        <p:spPr>
          <a:xfrm>
            <a:off x="3352800" y="2667000"/>
            <a:ext cx="2286000" cy="369332"/>
          </a:xfrm>
          <a:prstGeom prst="rect">
            <a:avLst/>
          </a:prstGeom>
          <a:noFill/>
        </p:spPr>
        <p:txBody>
          <a:bodyPr wrap="square" rtlCol="0">
            <a:spAutoFit/>
          </a:bodyPr>
          <a:lstStyle/>
          <a:p>
            <a:r>
              <a:rPr lang="it-IT" dirty="0">
                <a:solidFill>
                  <a:schemeClr val="bg1"/>
                </a:solidFill>
              </a:rPr>
              <a:t>Libellula</a:t>
            </a:r>
          </a:p>
        </p:txBody>
      </p:sp>
      <p:sp>
        <p:nvSpPr>
          <p:cNvPr id="35" name="CasellaDiTesto 34">
            <a:extLst>
              <a:ext uri="{FF2B5EF4-FFF2-40B4-BE49-F238E27FC236}">
                <a16:creationId xmlns:a16="http://schemas.microsoft.com/office/drawing/2014/main" id="{AE182679-6670-48D6-AC66-54E5A7F6B404}"/>
              </a:ext>
            </a:extLst>
          </p:cNvPr>
          <p:cNvSpPr txBox="1"/>
          <p:nvPr/>
        </p:nvSpPr>
        <p:spPr>
          <a:xfrm>
            <a:off x="6096000" y="2628900"/>
            <a:ext cx="2286000" cy="369332"/>
          </a:xfrm>
          <a:prstGeom prst="rect">
            <a:avLst/>
          </a:prstGeom>
          <a:noFill/>
        </p:spPr>
        <p:txBody>
          <a:bodyPr wrap="square" rtlCol="0">
            <a:spAutoFit/>
          </a:bodyPr>
          <a:lstStyle/>
          <a:p>
            <a:r>
              <a:rPr lang="it-IT" dirty="0" err="1">
                <a:solidFill>
                  <a:schemeClr val="bg1"/>
                </a:solidFill>
              </a:rPr>
              <a:t>Tubificidi</a:t>
            </a:r>
            <a:endParaRPr lang="it-IT" dirty="0">
              <a:solidFill>
                <a:schemeClr val="bg1"/>
              </a:solidFill>
            </a:endParaRPr>
          </a:p>
        </p:txBody>
      </p:sp>
      <p:sp>
        <p:nvSpPr>
          <p:cNvPr id="36" name="CasellaDiTesto 35">
            <a:extLst>
              <a:ext uri="{FF2B5EF4-FFF2-40B4-BE49-F238E27FC236}">
                <a16:creationId xmlns:a16="http://schemas.microsoft.com/office/drawing/2014/main" id="{B325EC44-9402-4B5C-A6DB-B14499C94259}"/>
              </a:ext>
            </a:extLst>
          </p:cNvPr>
          <p:cNvSpPr txBox="1"/>
          <p:nvPr/>
        </p:nvSpPr>
        <p:spPr>
          <a:xfrm>
            <a:off x="9448800" y="2667000"/>
            <a:ext cx="2286000" cy="369332"/>
          </a:xfrm>
          <a:prstGeom prst="rect">
            <a:avLst/>
          </a:prstGeom>
          <a:noFill/>
        </p:spPr>
        <p:txBody>
          <a:bodyPr wrap="square" rtlCol="0">
            <a:spAutoFit/>
          </a:bodyPr>
          <a:lstStyle/>
          <a:p>
            <a:r>
              <a:rPr lang="it-IT" dirty="0">
                <a:solidFill>
                  <a:schemeClr val="bg1"/>
                </a:solidFill>
              </a:rPr>
              <a:t>Scorpione d’acqua</a:t>
            </a:r>
          </a:p>
        </p:txBody>
      </p:sp>
    </p:spTree>
    <p:extLst>
      <p:ext uri="{BB962C8B-B14F-4D97-AF65-F5344CB8AC3E}">
        <p14:creationId xmlns:p14="http://schemas.microsoft.com/office/powerpoint/2010/main" val="145995801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88AE3E7-97BA-4C59-A8F6-22D950B5C35F}"/>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B3B80A9A-F6FA-4EA7-9452-109684E43D9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6" name="Segnaposto numero diapositiva 5">
            <a:extLst>
              <a:ext uri="{FF2B5EF4-FFF2-40B4-BE49-F238E27FC236}">
                <a16:creationId xmlns:a16="http://schemas.microsoft.com/office/drawing/2014/main" id="{B7C6A109-1872-490B-A2FC-978CEF5CC19A}"/>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56</a:t>
            </a:fld>
            <a:endParaRPr lang="it-IT"/>
          </a:p>
        </p:txBody>
      </p:sp>
      <p:sp>
        <p:nvSpPr>
          <p:cNvPr id="17" name="CasellaDiTesto 16">
            <a:extLst>
              <a:ext uri="{FF2B5EF4-FFF2-40B4-BE49-F238E27FC236}">
                <a16:creationId xmlns:a16="http://schemas.microsoft.com/office/drawing/2014/main" id="{01116303-C456-4D45-8F40-2D56620B56DF}"/>
              </a:ext>
            </a:extLst>
          </p:cNvPr>
          <p:cNvSpPr txBox="1"/>
          <p:nvPr/>
        </p:nvSpPr>
        <p:spPr>
          <a:xfrm>
            <a:off x="304800" y="266700"/>
            <a:ext cx="10153650" cy="646331"/>
          </a:xfrm>
          <a:prstGeom prst="rect">
            <a:avLst/>
          </a:prstGeom>
          <a:noFill/>
        </p:spPr>
        <p:txBody>
          <a:bodyPr wrap="square" rtlCol="0">
            <a:spAutoFit/>
          </a:bodyPr>
          <a:lstStyle/>
          <a:p>
            <a:r>
              <a:rPr lang="it-IT" sz="3600" dirty="0">
                <a:solidFill>
                  <a:srgbClr val="002060"/>
                </a:solidFill>
              </a:rPr>
              <a:t>Differente </a:t>
            </a:r>
            <a:r>
              <a:rPr lang="it-IT" sz="3600" dirty="0" err="1">
                <a:solidFill>
                  <a:srgbClr val="002060"/>
                </a:solidFill>
              </a:rPr>
              <a:t>sensibilita’</a:t>
            </a:r>
            <a:endParaRPr lang="it-IT" sz="3600" dirty="0">
              <a:solidFill>
                <a:srgbClr val="002060"/>
              </a:solidFill>
            </a:endParaRPr>
          </a:p>
        </p:txBody>
      </p:sp>
      <p:sp>
        <p:nvSpPr>
          <p:cNvPr id="16" name="CasellaDiTesto 15">
            <a:extLst>
              <a:ext uri="{FF2B5EF4-FFF2-40B4-BE49-F238E27FC236}">
                <a16:creationId xmlns:a16="http://schemas.microsoft.com/office/drawing/2014/main" id="{0F38537D-596F-43F1-AC00-234D026F6073}"/>
              </a:ext>
            </a:extLst>
          </p:cNvPr>
          <p:cNvSpPr txBox="1"/>
          <p:nvPr/>
        </p:nvSpPr>
        <p:spPr>
          <a:xfrm>
            <a:off x="419100" y="1015996"/>
            <a:ext cx="11525250" cy="1015663"/>
          </a:xfrm>
          <a:prstGeom prst="rect">
            <a:avLst/>
          </a:prstGeom>
          <a:noFill/>
        </p:spPr>
        <p:txBody>
          <a:bodyPr wrap="square" rtlCol="0">
            <a:spAutoFit/>
          </a:bodyPr>
          <a:lstStyle/>
          <a:p>
            <a:r>
              <a:rPr lang="it-IT" sz="2000" dirty="0">
                <a:solidFill>
                  <a:srgbClr val="002060"/>
                </a:solidFill>
              </a:rPr>
              <a:t>Gli organismi mostrano diversa sensibilità alle alterazioni: organismi molto sensibili (Plecotteri, Efemerotteri) scompaiono se  le condizioni ambientali non sono quelle ottimali mentre organismi più adattabili (</a:t>
            </a:r>
            <a:r>
              <a:rPr lang="it-IT" sz="2000" dirty="0" err="1">
                <a:solidFill>
                  <a:srgbClr val="002060"/>
                </a:solidFill>
              </a:rPr>
              <a:t>Chironomidi</a:t>
            </a:r>
            <a:r>
              <a:rPr lang="it-IT" sz="2000" dirty="0">
                <a:solidFill>
                  <a:srgbClr val="002060"/>
                </a:solidFill>
              </a:rPr>
              <a:t>, Oligocheti, Irudinei) sopportano anche livelli di inquinamento elevati.</a:t>
            </a:r>
          </a:p>
        </p:txBody>
      </p:sp>
      <p:grpSp>
        <p:nvGrpSpPr>
          <p:cNvPr id="39" name="Gruppo 38">
            <a:extLst>
              <a:ext uri="{FF2B5EF4-FFF2-40B4-BE49-F238E27FC236}">
                <a16:creationId xmlns:a16="http://schemas.microsoft.com/office/drawing/2014/main" id="{777FF56B-559B-4E87-80E8-02F5CB8587FF}"/>
              </a:ext>
            </a:extLst>
          </p:cNvPr>
          <p:cNvGrpSpPr/>
          <p:nvPr/>
        </p:nvGrpSpPr>
        <p:grpSpPr>
          <a:xfrm>
            <a:off x="552450" y="4191000"/>
            <a:ext cx="10801350" cy="1476374"/>
            <a:chOff x="0" y="4552950"/>
            <a:chExt cx="10801350" cy="1476374"/>
          </a:xfrm>
        </p:grpSpPr>
        <p:pic>
          <p:nvPicPr>
            <p:cNvPr id="9" name="Immagine 8" descr="Immagine che contiene anfipode&#10;&#10;Descrizione generata automaticamente">
              <a:extLst>
                <a:ext uri="{FF2B5EF4-FFF2-40B4-BE49-F238E27FC236}">
                  <a16:creationId xmlns:a16="http://schemas.microsoft.com/office/drawing/2014/main" id="{43B328A4-5DB6-4C4D-8253-DB2250CFD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52950"/>
              <a:ext cx="2078478" cy="1474736"/>
            </a:xfrm>
            <a:prstGeom prst="rect">
              <a:avLst/>
            </a:prstGeom>
          </p:spPr>
        </p:pic>
        <p:pic>
          <p:nvPicPr>
            <p:cNvPr id="11" name="Immagine 10" descr="Immagine che contiene salamandra, rosso, vicino&#10;&#10;Descrizione generata automaticamente">
              <a:extLst>
                <a:ext uri="{FF2B5EF4-FFF2-40B4-BE49-F238E27FC236}">
                  <a16:creationId xmlns:a16="http://schemas.microsoft.com/office/drawing/2014/main" id="{1C12F978-8ED8-4364-8124-86D88CCC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51" y="4552950"/>
              <a:ext cx="2190749" cy="1466849"/>
            </a:xfrm>
            <a:prstGeom prst="rect">
              <a:avLst/>
            </a:prstGeom>
          </p:spPr>
        </p:pic>
        <p:pic>
          <p:nvPicPr>
            <p:cNvPr id="24" name="Immagine 23" descr="Immagine che contiene invertebrato, mollusco&#10;&#10;Descrizione generata automaticamente">
              <a:extLst>
                <a:ext uri="{FF2B5EF4-FFF2-40B4-BE49-F238E27FC236}">
                  <a16:creationId xmlns:a16="http://schemas.microsoft.com/office/drawing/2014/main" id="{9650CFA1-818B-44E9-B30C-548046BF5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49" y="4552950"/>
              <a:ext cx="2133601" cy="1476374"/>
            </a:xfrm>
            <a:prstGeom prst="rect">
              <a:avLst/>
            </a:prstGeom>
          </p:spPr>
        </p:pic>
        <p:pic>
          <p:nvPicPr>
            <p:cNvPr id="27" name="Immagine 26" descr="Immagine che contiene insetto&#10;&#10;Descrizione generata automaticamente">
              <a:extLst>
                <a:ext uri="{FF2B5EF4-FFF2-40B4-BE49-F238E27FC236}">
                  <a16:creationId xmlns:a16="http://schemas.microsoft.com/office/drawing/2014/main" id="{6775445A-616C-4A65-9DCC-DCC7F982E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50" y="4555191"/>
              <a:ext cx="2305050" cy="1464609"/>
            </a:xfrm>
            <a:prstGeom prst="rect">
              <a:avLst/>
            </a:prstGeom>
          </p:spPr>
        </p:pic>
        <p:pic>
          <p:nvPicPr>
            <p:cNvPr id="38" name="Immagine 37" descr="Immagine che contiene esterni&#10;&#10;Descrizione generata automaticamente">
              <a:extLst>
                <a:ext uri="{FF2B5EF4-FFF2-40B4-BE49-F238E27FC236}">
                  <a16:creationId xmlns:a16="http://schemas.microsoft.com/office/drawing/2014/main" id="{1D442248-1AE4-4AC8-86FA-AE05FD021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0" y="4552950"/>
              <a:ext cx="2125139" cy="1471612"/>
            </a:xfrm>
            <a:prstGeom prst="rect">
              <a:avLst/>
            </a:prstGeom>
          </p:spPr>
        </p:pic>
      </p:grpSp>
      <p:grpSp>
        <p:nvGrpSpPr>
          <p:cNvPr id="48" name="Gruppo 47">
            <a:extLst>
              <a:ext uri="{FF2B5EF4-FFF2-40B4-BE49-F238E27FC236}">
                <a16:creationId xmlns:a16="http://schemas.microsoft.com/office/drawing/2014/main" id="{3F613593-11FF-43DE-B6FA-1295863A3DE8}"/>
              </a:ext>
            </a:extLst>
          </p:cNvPr>
          <p:cNvGrpSpPr/>
          <p:nvPr/>
        </p:nvGrpSpPr>
        <p:grpSpPr>
          <a:xfrm>
            <a:off x="704850" y="2162341"/>
            <a:ext cx="10248901" cy="1389785"/>
            <a:chOff x="438150" y="2181391"/>
            <a:chExt cx="10248901" cy="1389785"/>
          </a:xfrm>
        </p:grpSpPr>
        <p:pic>
          <p:nvPicPr>
            <p:cNvPr id="14" name="Immagine 13">
              <a:extLst>
                <a:ext uri="{FF2B5EF4-FFF2-40B4-BE49-F238E27FC236}">
                  <a16:creationId xmlns:a16="http://schemas.microsoft.com/office/drawing/2014/main" id="{144BF4A2-0B4D-4C0A-8647-D22B537C35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50" y="2190750"/>
              <a:ext cx="2057400" cy="1371600"/>
            </a:xfrm>
            <a:prstGeom prst="rect">
              <a:avLst/>
            </a:prstGeom>
          </p:spPr>
        </p:pic>
        <p:pic>
          <p:nvPicPr>
            <p:cNvPr id="41" name="Immagine 40">
              <a:extLst>
                <a:ext uri="{FF2B5EF4-FFF2-40B4-BE49-F238E27FC236}">
                  <a16:creationId xmlns:a16="http://schemas.microsoft.com/office/drawing/2014/main" id="{9C75A490-A7C4-457B-A579-7F69B22C3F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196" y="2190750"/>
              <a:ext cx="2216176" cy="1376362"/>
            </a:xfrm>
            <a:prstGeom prst="rect">
              <a:avLst/>
            </a:prstGeom>
          </p:spPr>
        </p:pic>
        <p:pic>
          <p:nvPicPr>
            <p:cNvPr id="43" name="Immagine 42" descr="Immagine che contiene acarina, insetto&#10;&#10;Descrizione generata automaticamente">
              <a:extLst>
                <a:ext uri="{FF2B5EF4-FFF2-40B4-BE49-F238E27FC236}">
                  <a16:creationId xmlns:a16="http://schemas.microsoft.com/office/drawing/2014/main" id="{FF8AE286-F01D-4D2E-9C4D-9581AB12D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0151" y="2190750"/>
              <a:ext cx="1866900" cy="1380426"/>
            </a:xfrm>
            <a:prstGeom prst="rect">
              <a:avLst/>
            </a:prstGeom>
          </p:spPr>
        </p:pic>
        <p:pic>
          <p:nvPicPr>
            <p:cNvPr id="45" name="Immagine 44" descr="Immagine che contiene insetto&#10;&#10;Descrizione generata automaticamente">
              <a:extLst>
                <a:ext uri="{FF2B5EF4-FFF2-40B4-BE49-F238E27FC236}">
                  <a16:creationId xmlns:a16="http://schemas.microsoft.com/office/drawing/2014/main" id="{96C2A1B3-77C9-41F6-A9B0-13205854D3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6113" y="2181391"/>
              <a:ext cx="1843087" cy="1387652"/>
            </a:xfrm>
            <a:prstGeom prst="rect">
              <a:avLst/>
            </a:prstGeom>
          </p:spPr>
        </p:pic>
        <p:pic>
          <p:nvPicPr>
            <p:cNvPr id="47" name="Immagine 46" descr="Immagine che contiene insetto&#10;&#10;Descrizione generata automaticamente">
              <a:extLst>
                <a:ext uri="{FF2B5EF4-FFF2-40B4-BE49-F238E27FC236}">
                  <a16:creationId xmlns:a16="http://schemas.microsoft.com/office/drawing/2014/main" id="{DC5E9AD4-4A38-408F-8401-4FA6A9819F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4862" y="2190750"/>
              <a:ext cx="2236643" cy="1371600"/>
            </a:xfrm>
            <a:prstGeom prst="rect">
              <a:avLst/>
            </a:prstGeom>
          </p:spPr>
        </p:pic>
      </p:grpSp>
      <p:sp>
        <p:nvSpPr>
          <p:cNvPr id="49" name="CasellaDiTesto 48">
            <a:extLst>
              <a:ext uri="{FF2B5EF4-FFF2-40B4-BE49-F238E27FC236}">
                <a16:creationId xmlns:a16="http://schemas.microsoft.com/office/drawing/2014/main" id="{2AB7CCB8-3A7E-4485-87A6-5435445E59B0}"/>
              </a:ext>
            </a:extLst>
          </p:cNvPr>
          <p:cNvSpPr txBox="1"/>
          <p:nvPr/>
        </p:nvSpPr>
        <p:spPr>
          <a:xfrm>
            <a:off x="781050" y="3619500"/>
            <a:ext cx="10153650" cy="369332"/>
          </a:xfrm>
          <a:prstGeom prst="rect">
            <a:avLst/>
          </a:prstGeom>
          <a:noFill/>
        </p:spPr>
        <p:txBody>
          <a:bodyPr wrap="square" rtlCol="0">
            <a:spAutoFit/>
          </a:bodyPr>
          <a:lstStyle/>
          <a:p>
            <a:pPr algn="ctr"/>
            <a:r>
              <a:rPr lang="it-IT" dirty="0">
                <a:solidFill>
                  <a:srgbClr val="002060"/>
                </a:solidFill>
              </a:rPr>
              <a:t>ORGANISMI SENSIBILI (STENOECI)</a:t>
            </a:r>
          </a:p>
        </p:txBody>
      </p:sp>
      <p:sp>
        <p:nvSpPr>
          <p:cNvPr id="50" name="CasellaDiTesto 49">
            <a:extLst>
              <a:ext uri="{FF2B5EF4-FFF2-40B4-BE49-F238E27FC236}">
                <a16:creationId xmlns:a16="http://schemas.microsoft.com/office/drawing/2014/main" id="{97FE82F8-4422-45A1-9A66-431AF91BCD07}"/>
              </a:ext>
            </a:extLst>
          </p:cNvPr>
          <p:cNvSpPr txBox="1"/>
          <p:nvPr/>
        </p:nvSpPr>
        <p:spPr>
          <a:xfrm>
            <a:off x="819150" y="5695950"/>
            <a:ext cx="10153650" cy="369332"/>
          </a:xfrm>
          <a:prstGeom prst="rect">
            <a:avLst/>
          </a:prstGeom>
          <a:noFill/>
        </p:spPr>
        <p:txBody>
          <a:bodyPr wrap="square" rtlCol="0">
            <a:spAutoFit/>
          </a:bodyPr>
          <a:lstStyle/>
          <a:p>
            <a:pPr algn="ctr"/>
            <a:r>
              <a:rPr lang="it-IT" dirty="0">
                <a:solidFill>
                  <a:srgbClr val="002060"/>
                </a:solidFill>
              </a:rPr>
              <a:t>ORGANISMI ADATTABILI (EURIECI)</a:t>
            </a:r>
          </a:p>
        </p:txBody>
      </p:sp>
      <p:cxnSp>
        <p:nvCxnSpPr>
          <p:cNvPr id="52" name="Connettore 2 51">
            <a:extLst>
              <a:ext uri="{FF2B5EF4-FFF2-40B4-BE49-F238E27FC236}">
                <a16:creationId xmlns:a16="http://schemas.microsoft.com/office/drawing/2014/main" id="{22163DE9-DC3D-410D-AAC1-9E956D75871F}"/>
              </a:ext>
            </a:extLst>
          </p:cNvPr>
          <p:cNvCxnSpPr/>
          <p:nvPr/>
        </p:nvCxnSpPr>
        <p:spPr>
          <a:xfrm>
            <a:off x="3829050" y="3981450"/>
            <a:ext cx="39624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85B6DA8E-733D-47EE-9C52-24B2F56747A0}"/>
              </a:ext>
            </a:extLst>
          </p:cNvPr>
          <p:cNvCxnSpPr/>
          <p:nvPr/>
        </p:nvCxnSpPr>
        <p:spPr>
          <a:xfrm>
            <a:off x="3733800" y="6057900"/>
            <a:ext cx="3962400" cy="0"/>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3067533"/>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221673" y="515834"/>
            <a:ext cx="4807527" cy="892517"/>
          </a:xfrm>
        </p:spPr>
        <p:txBody>
          <a:bodyPr vert="horz" lIns="91440" tIns="45720" rIns="91440" bIns="45720" rtlCol="0" anchor="b">
            <a:normAutofit/>
          </a:bodyPr>
          <a:lstStyle/>
          <a:p>
            <a:r>
              <a:rPr lang="it-IT" sz="2800" dirty="0">
                <a:solidFill>
                  <a:srgbClr val="002060"/>
                </a:solidFill>
              </a:rPr>
              <a:t>I</a:t>
            </a:r>
            <a:r>
              <a:rPr lang="it-IT" sz="2800" kern="1200" dirty="0">
                <a:solidFill>
                  <a:srgbClr val="002060"/>
                </a:solidFill>
              </a:rPr>
              <a:t>ndicatori di </a:t>
            </a:r>
            <a:r>
              <a:rPr lang="it-IT" sz="2800" kern="1200" dirty="0" err="1">
                <a:solidFill>
                  <a:srgbClr val="002060"/>
                </a:solidFill>
              </a:rPr>
              <a:t>qualita’</a:t>
            </a:r>
            <a:r>
              <a:rPr lang="it-IT" sz="2800" kern="1200" dirty="0">
                <a:solidFill>
                  <a:srgbClr val="002060"/>
                </a:solidFill>
              </a:rPr>
              <a:t> dell’acqua: </a:t>
            </a:r>
            <a:r>
              <a:rPr lang="it-IT" sz="2800" kern="1200" dirty="0" err="1">
                <a:solidFill>
                  <a:srgbClr val="002060"/>
                </a:solidFill>
              </a:rPr>
              <a:t>macroinvertebrati</a:t>
            </a:r>
            <a:endParaRPr lang="it-IT" sz="2800" kern="1200" dirty="0">
              <a:solidFill>
                <a:srgbClr val="002060"/>
              </a:solidFill>
            </a:endParaRPr>
          </a:p>
        </p:txBody>
      </p:sp>
      <p:pic>
        <p:nvPicPr>
          <p:cNvPr id="13" name="Immagine 12">
            <a:extLst>
              <a:ext uri="{FF2B5EF4-FFF2-40B4-BE49-F238E27FC236}">
                <a16:creationId xmlns:a16="http://schemas.microsoft.com/office/drawing/2014/main" id="{0E7205F6-5CD8-4C10-8277-8DA96B8AAA4E}"/>
              </a:ext>
            </a:extLst>
          </p:cNvPr>
          <p:cNvPicPr>
            <a:picLocks noChangeAspect="1"/>
          </p:cNvPicPr>
          <p:nvPr/>
        </p:nvPicPr>
        <p:blipFill rotWithShape="1">
          <a:blip r:embed="rId2">
            <a:extLst>
              <a:ext uri="{28A0092B-C50C-407E-A947-70E740481C1C}">
                <a14:useLocalDpi xmlns:a14="http://schemas.microsoft.com/office/drawing/2010/main" val="0"/>
              </a:ext>
            </a:extLst>
          </a:blip>
          <a:srcRect l="5061" r="5060" b="-1"/>
          <a:stretch/>
        </p:blipFill>
        <p:spPr>
          <a:xfrm>
            <a:off x="5029200" y="399012"/>
            <a:ext cx="6722224" cy="5609429"/>
          </a:xfrm>
          <a:prstGeom prst="rect">
            <a:avLst/>
          </a:prstGeom>
          <a:noFill/>
          <a:ln>
            <a:noFill/>
          </a:ln>
          <a:effectLst>
            <a:softEdge rad="112500"/>
          </a:effectLst>
        </p:spPr>
      </p:pic>
      <p:sp>
        <p:nvSpPr>
          <p:cNvPr id="18" name="Text Placeholder 3">
            <a:extLst>
              <a:ext uri="{FF2B5EF4-FFF2-40B4-BE49-F238E27FC236}">
                <a16:creationId xmlns:a16="http://schemas.microsoft.com/office/drawing/2014/main" id="{4C8EA588-1765-4F33-8E67-604C3DF76925}"/>
              </a:ext>
            </a:extLst>
          </p:cNvPr>
          <p:cNvSpPr>
            <a:spLocks noGrp="1"/>
          </p:cNvSpPr>
          <p:nvPr>
            <p:ph type="body" sz="half" idx="2"/>
          </p:nvPr>
        </p:nvSpPr>
        <p:spPr>
          <a:xfrm>
            <a:off x="414387" y="1525173"/>
            <a:ext cx="4422098" cy="4109310"/>
          </a:xfrm>
        </p:spPr>
        <p:txBody>
          <a:bodyPr>
            <a:normAutofit/>
          </a:bodyPr>
          <a:lstStyle/>
          <a:p>
            <a:pPr algn="just"/>
            <a:r>
              <a:rPr lang="en-US" sz="2000" dirty="0">
                <a:solidFill>
                  <a:srgbClr val="002060"/>
                </a:solidFill>
              </a:rPr>
              <a:t>Il </a:t>
            </a:r>
            <a:r>
              <a:rPr lang="en-US" sz="2000" dirty="0" err="1">
                <a:solidFill>
                  <a:srgbClr val="002060"/>
                </a:solidFill>
              </a:rPr>
              <a:t>campionamento</a:t>
            </a:r>
            <a:r>
              <a:rPr lang="en-US" sz="2000" dirty="0">
                <a:solidFill>
                  <a:srgbClr val="002060"/>
                </a:solidFill>
              </a:rPr>
              <a:t> </a:t>
            </a:r>
            <a:r>
              <a:rPr lang="en-US" sz="2000" dirty="0" err="1">
                <a:solidFill>
                  <a:srgbClr val="002060"/>
                </a:solidFill>
              </a:rPr>
              <a:t>viene</a:t>
            </a:r>
            <a:r>
              <a:rPr lang="en-US" sz="2000" dirty="0">
                <a:solidFill>
                  <a:srgbClr val="002060"/>
                </a:solidFill>
              </a:rPr>
              <a:t> </a:t>
            </a:r>
            <a:r>
              <a:rPr lang="en-US" sz="2000" dirty="0" err="1">
                <a:solidFill>
                  <a:srgbClr val="002060"/>
                </a:solidFill>
              </a:rPr>
              <a:t>effettuato</a:t>
            </a:r>
            <a:r>
              <a:rPr lang="en-US" sz="2000" dirty="0">
                <a:solidFill>
                  <a:srgbClr val="002060"/>
                </a:solidFill>
              </a:rPr>
              <a:t> </a:t>
            </a:r>
            <a:r>
              <a:rPr lang="en-US" sz="2000" dirty="0" err="1">
                <a:solidFill>
                  <a:srgbClr val="002060"/>
                </a:solidFill>
              </a:rPr>
              <a:t>raccogliendo</a:t>
            </a:r>
            <a:r>
              <a:rPr lang="en-US" sz="2000" dirty="0">
                <a:solidFill>
                  <a:srgbClr val="002060"/>
                </a:solidFill>
              </a:rPr>
              <a:t> con un </a:t>
            </a:r>
            <a:r>
              <a:rPr lang="en-US" sz="2000" dirty="0" err="1">
                <a:solidFill>
                  <a:srgbClr val="002060"/>
                </a:solidFill>
              </a:rPr>
              <a:t>retino</a:t>
            </a:r>
            <a:r>
              <a:rPr lang="en-US" sz="2000" dirty="0">
                <a:solidFill>
                  <a:srgbClr val="002060"/>
                </a:solidFill>
              </a:rPr>
              <a:t> </a:t>
            </a:r>
            <a:r>
              <a:rPr lang="en-US" sz="2000" dirty="0" err="1">
                <a:solidFill>
                  <a:srgbClr val="002060"/>
                </a:solidFill>
              </a:rPr>
              <a:t>apposito</a:t>
            </a:r>
            <a:r>
              <a:rPr lang="en-US" sz="2000" dirty="0">
                <a:solidFill>
                  <a:srgbClr val="002060"/>
                </a:solidFill>
              </a:rPr>
              <a:t> </a:t>
            </a:r>
            <a:r>
              <a:rPr lang="en-US" sz="2000" dirty="0" err="1">
                <a:solidFill>
                  <a:srgbClr val="002060"/>
                </a:solidFill>
              </a:rPr>
              <a:t>gli</a:t>
            </a:r>
            <a:r>
              <a:rPr lang="en-US" sz="2000" dirty="0">
                <a:solidFill>
                  <a:srgbClr val="002060"/>
                </a:solidFill>
              </a:rPr>
              <a:t> </a:t>
            </a:r>
            <a:r>
              <a:rPr lang="en-US" sz="2000" dirty="0" err="1">
                <a:solidFill>
                  <a:srgbClr val="002060"/>
                </a:solidFill>
              </a:rPr>
              <a:t>organismi</a:t>
            </a:r>
            <a:r>
              <a:rPr lang="en-US" sz="2000" dirty="0">
                <a:solidFill>
                  <a:srgbClr val="002060"/>
                </a:solidFill>
              </a:rPr>
              <a:t> </a:t>
            </a:r>
            <a:r>
              <a:rPr lang="en-US" sz="2000" dirty="0" err="1">
                <a:solidFill>
                  <a:srgbClr val="002060"/>
                </a:solidFill>
              </a:rPr>
              <a:t>dai</a:t>
            </a:r>
            <a:r>
              <a:rPr lang="en-US" sz="2000" dirty="0">
                <a:solidFill>
                  <a:srgbClr val="002060"/>
                </a:solidFill>
              </a:rPr>
              <a:t> </a:t>
            </a:r>
            <a:r>
              <a:rPr lang="en-US" sz="2000" dirty="0" err="1">
                <a:solidFill>
                  <a:srgbClr val="002060"/>
                </a:solidFill>
              </a:rPr>
              <a:t>diversi</a:t>
            </a:r>
            <a:r>
              <a:rPr lang="en-US" sz="2000" dirty="0">
                <a:solidFill>
                  <a:srgbClr val="002060"/>
                </a:solidFill>
              </a:rPr>
              <a:t> </a:t>
            </a:r>
            <a:r>
              <a:rPr lang="en-US" sz="2000" dirty="0" err="1">
                <a:solidFill>
                  <a:srgbClr val="002060"/>
                </a:solidFill>
              </a:rPr>
              <a:t>substrati</a:t>
            </a:r>
            <a:r>
              <a:rPr lang="en-US" sz="2000" dirty="0">
                <a:solidFill>
                  <a:srgbClr val="002060"/>
                </a:solidFill>
              </a:rPr>
              <a:t>. </a:t>
            </a:r>
            <a:r>
              <a:rPr lang="en-US" sz="2000" dirty="0" err="1">
                <a:solidFill>
                  <a:srgbClr val="002060"/>
                </a:solidFill>
              </a:rPr>
              <a:t>Gli</a:t>
            </a:r>
            <a:r>
              <a:rPr lang="en-US" sz="2000" dirty="0">
                <a:solidFill>
                  <a:srgbClr val="002060"/>
                </a:solidFill>
              </a:rPr>
              <a:t> </a:t>
            </a:r>
            <a:r>
              <a:rPr lang="en-US" sz="2000" dirty="0" err="1">
                <a:solidFill>
                  <a:srgbClr val="002060"/>
                </a:solidFill>
              </a:rPr>
              <a:t>organismi</a:t>
            </a:r>
            <a:r>
              <a:rPr lang="en-US" sz="2000" dirty="0">
                <a:solidFill>
                  <a:srgbClr val="002060"/>
                </a:solidFill>
              </a:rPr>
              <a:t> </a:t>
            </a:r>
            <a:r>
              <a:rPr lang="en-US" sz="2000" dirty="0" err="1">
                <a:solidFill>
                  <a:srgbClr val="002060"/>
                </a:solidFill>
              </a:rPr>
              <a:t>sono</a:t>
            </a:r>
            <a:r>
              <a:rPr lang="en-US" sz="2000" dirty="0">
                <a:solidFill>
                  <a:srgbClr val="002060"/>
                </a:solidFill>
              </a:rPr>
              <a:t> </a:t>
            </a:r>
            <a:r>
              <a:rPr lang="en-US" sz="2000" dirty="0" err="1">
                <a:solidFill>
                  <a:srgbClr val="002060"/>
                </a:solidFill>
              </a:rPr>
              <a:t>adattati</a:t>
            </a:r>
            <a:r>
              <a:rPr lang="en-US" sz="2000" dirty="0">
                <a:solidFill>
                  <a:srgbClr val="002060"/>
                </a:solidFill>
              </a:rPr>
              <a:t> ai </a:t>
            </a:r>
            <a:r>
              <a:rPr lang="en-US" sz="2000" dirty="0" err="1">
                <a:solidFill>
                  <a:srgbClr val="002060"/>
                </a:solidFill>
              </a:rPr>
              <a:t>diversi</a:t>
            </a:r>
            <a:r>
              <a:rPr lang="en-US" sz="2000" dirty="0">
                <a:solidFill>
                  <a:srgbClr val="002060"/>
                </a:solidFill>
              </a:rPr>
              <a:t> </a:t>
            </a:r>
            <a:r>
              <a:rPr lang="en-US" sz="2000" dirty="0" err="1">
                <a:solidFill>
                  <a:srgbClr val="002060"/>
                </a:solidFill>
              </a:rPr>
              <a:t>ambienti</a:t>
            </a:r>
            <a:r>
              <a:rPr lang="en-US" sz="2000" dirty="0">
                <a:solidFill>
                  <a:srgbClr val="002060"/>
                </a:solidFill>
              </a:rPr>
              <a:t> del </a:t>
            </a:r>
            <a:r>
              <a:rPr lang="en-US" sz="2000" dirty="0" err="1">
                <a:solidFill>
                  <a:srgbClr val="002060"/>
                </a:solidFill>
              </a:rPr>
              <a:t>fiume</a:t>
            </a:r>
            <a:r>
              <a:rPr lang="en-US" sz="2000" dirty="0">
                <a:solidFill>
                  <a:srgbClr val="002060"/>
                </a:solidFill>
              </a:rPr>
              <a:t>: da quelle con forte </a:t>
            </a:r>
            <a:r>
              <a:rPr lang="en-US" sz="2000" dirty="0" err="1">
                <a:solidFill>
                  <a:srgbClr val="002060"/>
                </a:solidFill>
              </a:rPr>
              <a:t>corrente</a:t>
            </a:r>
            <a:r>
              <a:rPr lang="en-US" sz="2000" dirty="0">
                <a:solidFill>
                  <a:srgbClr val="002060"/>
                </a:solidFill>
              </a:rPr>
              <a:t>, </a:t>
            </a:r>
            <a:r>
              <a:rPr lang="en-US" sz="2000" dirty="0" err="1">
                <a:solidFill>
                  <a:srgbClr val="002060"/>
                </a:solidFill>
              </a:rPr>
              <a:t>fresche</a:t>
            </a:r>
            <a:r>
              <a:rPr lang="en-US" sz="2000" dirty="0">
                <a:solidFill>
                  <a:srgbClr val="002060"/>
                </a:solidFill>
              </a:rPr>
              <a:t> e con </a:t>
            </a:r>
            <a:r>
              <a:rPr lang="en-US" sz="2000" dirty="0" err="1">
                <a:solidFill>
                  <a:srgbClr val="002060"/>
                </a:solidFill>
              </a:rPr>
              <a:t>buona</a:t>
            </a:r>
            <a:r>
              <a:rPr lang="en-US" sz="2000" dirty="0">
                <a:solidFill>
                  <a:srgbClr val="002060"/>
                </a:solidFill>
              </a:rPr>
              <a:t> </a:t>
            </a:r>
            <a:r>
              <a:rPr lang="en-US" sz="2000" dirty="0" err="1">
                <a:solidFill>
                  <a:srgbClr val="002060"/>
                </a:solidFill>
              </a:rPr>
              <a:t>ossigenazione</a:t>
            </a:r>
            <a:r>
              <a:rPr lang="en-US" sz="2000" dirty="0">
                <a:solidFill>
                  <a:srgbClr val="002060"/>
                </a:solidFill>
              </a:rPr>
              <a:t> a </a:t>
            </a:r>
            <a:r>
              <a:rPr lang="en-US" sz="2000" dirty="0" err="1">
                <a:solidFill>
                  <a:srgbClr val="002060"/>
                </a:solidFill>
              </a:rPr>
              <a:t>quelli</a:t>
            </a:r>
            <a:r>
              <a:rPr lang="en-US" sz="2000" dirty="0">
                <a:solidFill>
                  <a:srgbClr val="002060"/>
                </a:solidFill>
              </a:rPr>
              <a:t> di </a:t>
            </a:r>
            <a:r>
              <a:rPr lang="en-US" sz="2000" dirty="0" err="1">
                <a:solidFill>
                  <a:srgbClr val="002060"/>
                </a:solidFill>
              </a:rPr>
              <a:t>acque</a:t>
            </a:r>
            <a:r>
              <a:rPr lang="en-US" sz="2000" dirty="0">
                <a:solidFill>
                  <a:srgbClr val="002060"/>
                </a:solidFill>
              </a:rPr>
              <a:t> </a:t>
            </a:r>
            <a:r>
              <a:rPr lang="en-US" sz="2000" dirty="0" err="1">
                <a:solidFill>
                  <a:srgbClr val="002060"/>
                </a:solidFill>
              </a:rPr>
              <a:t>lente</a:t>
            </a:r>
            <a:r>
              <a:rPr lang="en-US" sz="2000" dirty="0">
                <a:solidFill>
                  <a:srgbClr val="002060"/>
                </a:solidFill>
              </a:rPr>
              <a:t> con temperature </a:t>
            </a:r>
            <a:r>
              <a:rPr lang="en-US" sz="2000" dirty="0" err="1">
                <a:solidFill>
                  <a:srgbClr val="002060"/>
                </a:solidFill>
              </a:rPr>
              <a:t>più</a:t>
            </a:r>
            <a:r>
              <a:rPr lang="en-US" sz="2000" dirty="0">
                <a:solidFill>
                  <a:srgbClr val="002060"/>
                </a:solidFill>
              </a:rPr>
              <a:t> </a:t>
            </a:r>
            <a:r>
              <a:rPr lang="en-US" sz="2000" dirty="0" err="1">
                <a:solidFill>
                  <a:srgbClr val="002060"/>
                </a:solidFill>
              </a:rPr>
              <a:t>alta</a:t>
            </a:r>
            <a:r>
              <a:rPr lang="en-US" sz="2000" dirty="0">
                <a:solidFill>
                  <a:srgbClr val="002060"/>
                </a:solidFill>
              </a:rPr>
              <a:t> e </a:t>
            </a:r>
            <a:r>
              <a:rPr lang="en-US" sz="2000" dirty="0" err="1">
                <a:solidFill>
                  <a:srgbClr val="002060"/>
                </a:solidFill>
              </a:rPr>
              <a:t>ossigeno</a:t>
            </a:r>
            <a:r>
              <a:rPr lang="en-US" sz="2000" dirty="0">
                <a:solidFill>
                  <a:srgbClr val="002060"/>
                </a:solidFill>
              </a:rPr>
              <a:t> </a:t>
            </a:r>
            <a:r>
              <a:rPr lang="en-US" sz="2000" dirty="0" err="1">
                <a:solidFill>
                  <a:srgbClr val="002060"/>
                </a:solidFill>
              </a:rPr>
              <a:t>scarso</a:t>
            </a:r>
            <a:r>
              <a:rPr lang="en-US" sz="2000" dirty="0">
                <a:solidFill>
                  <a:srgbClr val="002060"/>
                </a:solidFill>
              </a:rPr>
              <a:t>.</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57</a:t>
            </a:fld>
            <a:endParaRPr lang="it-IT"/>
          </a:p>
        </p:txBody>
      </p:sp>
      <p:pic>
        <p:nvPicPr>
          <p:cNvPr id="17" name="Picture 4" descr="http://www.scubla.it/images/immagini_acquacoltura/immagini_prodotti/Gruppo_N/surber.jpg">
            <a:extLst>
              <a:ext uri="{FF2B5EF4-FFF2-40B4-BE49-F238E27FC236}">
                <a16:creationId xmlns:a16="http://schemas.microsoft.com/office/drawing/2014/main" id="{03BBB51F-CDD0-4E39-8966-E0D9F42B7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243" y="3867995"/>
            <a:ext cx="2197034" cy="21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012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piatto, cibo, interni, mangiato&#10;&#10;Descrizione generata automaticamente">
            <a:extLst>
              <a:ext uri="{FF2B5EF4-FFF2-40B4-BE49-F238E27FC236}">
                <a16:creationId xmlns:a16="http://schemas.microsoft.com/office/drawing/2014/main" id="{2290C0F5-73E0-46BE-958A-AD81F1069400}"/>
              </a:ext>
            </a:extLst>
          </p:cNvPr>
          <p:cNvPicPr>
            <a:picLocks noChangeAspect="1"/>
          </p:cNvPicPr>
          <p:nvPr/>
        </p:nvPicPr>
        <p:blipFill rotWithShape="1">
          <a:blip r:embed="rId2">
            <a:extLst>
              <a:ext uri="{28A0092B-C50C-407E-A947-70E740481C1C}">
                <a14:useLocalDpi xmlns:a14="http://schemas.microsoft.com/office/drawing/2010/main" val="0"/>
              </a:ext>
            </a:extLst>
          </a:blip>
          <a:srcRect l="3828" r="5101" b="-1"/>
          <a:stretch/>
        </p:blipFill>
        <p:spPr>
          <a:xfrm>
            <a:off x="5059161" y="399013"/>
            <a:ext cx="6811409" cy="5609430"/>
          </a:xfrm>
          <a:prstGeom prst="rect">
            <a:avLst/>
          </a:prstGeom>
          <a:noFill/>
        </p:spPr>
      </p:pic>
      <p:sp>
        <p:nvSpPr>
          <p:cNvPr id="2" name="CasellaDiTesto 1">
            <a:extLst>
              <a:ext uri="{FF2B5EF4-FFF2-40B4-BE49-F238E27FC236}">
                <a16:creationId xmlns:a16="http://schemas.microsoft.com/office/drawing/2014/main" id="{9A0C50E9-16CA-44F6-A1CC-B074E0F34479}"/>
              </a:ext>
            </a:extLst>
          </p:cNvPr>
          <p:cNvSpPr txBox="1"/>
          <p:nvPr/>
        </p:nvSpPr>
        <p:spPr>
          <a:xfrm>
            <a:off x="440575" y="2198051"/>
            <a:ext cx="4331450" cy="3810392"/>
          </a:xfrm>
          <a:prstGeom prst="rect">
            <a:avLst/>
          </a:prstGeom>
        </p:spPr>
        <p:txBody>
          <a:bodyPr vert="horz" lIns="91440" tIns="45720" rIns="91440" bIns="45720" rtlCol="0">
            <a:normAutofit/>
          </a:bodyPr>
          <a:lstStyle/>
          <a:p>
            <a:pPr>
              <a:lnSpc>
                <a:spcPct val="90000"/>
              </a:lnSpc>
              <a:spcBef>
                <a:spcPts val="1000"/>
              </a:spcBef>
            </a:pPr>
            <a:r>
              <a:rPr lang="it-IT" sz="2000" kern="1200" dirty="0">
                <a:solidFill>
                  <a:srgbClr val="002060"/>
                </a:solidFill>
                <a:latin typeface="+mn-lt"/>
                <a:ea typeface="+mn-ea"/>
                <a:cs typeface="+mn-cs"/>
              </a:rPr>
              <a:t>Questo campione è stato prelevato in un ambiente di acque fresche, ben ossigenate.</a:t>
            </a:r>
          </a:p>
          <a:p>
            <a:pPr>
              <a:lnSpc>
                <a:spcPct val="90000"/>
              </a:lnSpc>
              <a:spcBef>
                <a:spcPts val="1000"/>
              </a:spcBef>
            </a:pPr>
            <a:r>
              <a:rPr lang="it-IT" sz="2000" kern="1200" dirty="0">
                <a:solidFill>
                  <a:srgbClr val="002060"/>
                </a:solidFill>
                <a:latin typeface="+mn-lt"/>
                <a:ea typeface="+mn-ea"/>
                <a:cs typeface="+mn-cs"/>
              </a:rPr>
              <a:t>Sono presenti  ed abbondanti organismi molto sensibili alle alterazioni dell’ambiente, alla presenza di sostanze inquinanti ed alla carenza di ossigeno. </a:t>
            </a:r>
          </a:p>
          <a:p>
            <a:pPr>
              <a:lnSpc>
                <a:spcPct val="90000"/>
              </a:lnSpc>
              <a:spcBef>
                <a:spcPts val="1000"/>
              </a:spcBef>
            </a:pPr>
            <a:r>
              <a:rPr lang="it-IT" sz="2000" dirty="0">
                <a:solidFill>
                  <a:srgbClr val="002060"/>
                </a:solidFill>
              </a:rPr>
              <a:t>Questo significa che la qualità delle acque è buona.</a:t>
            </a:r>
            <a:endParaRPr lang="it-IT" sz="2000" kern="1200" dirty="0">
              <a:solidFill>
                <a:srgbClr val="002060"/>
              </a:solidFill>
              <a:latin typeface="+mn-lt"/>
              <a:ea typeface="+mn-ea"/>
              <a:cs typeface="+mn-cs"/>
            </a:endParaRPr>
          </a:p>
        </p:txBody>
      </p:sp>
      <p:sp>
        <p:nvSpPr>
          <p:cNvPr id="12" name="Date Placeholder 4">
            <a:extLst>
              <a:ext uri="{FF2B5EF4-FFF2-40B4-BE49-F238E27FC236}">
                <a16:creationId xmlns:a16="http://schemas.microsoft.com/office/drawing/2014/main" id="{E8C2E3D8-BBD2-4D02-91EE-33CDF41C6A9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14" name="Footer Placeholder 5">
            <a:extLst>
              <a:ext uri="{FF2B5EF4-FFF2-40B4-BE49-F238E27FC236}">
                <a16:creationId xmlns:a16="http://schemas.microsoft.com/office/drawing/2014/main" id="{0DD127F1-418B-4773-A569-7269A0BD4B06}"/>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6" name="Slide Number Placeholder 6">
            <a:extLst>
              <a:ext uri="{FF2B5EF4-FFF2-40B4-BE49-F238E27FC236}">
                <a16:creationId xmlns:a16="http://schemas.microsoft.com/office/drawing/2014/main" id="{94219AB7-5306-434C-9CF6-110A5D22412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58</a:t>
            </a:fld>
            <a:endParaRPr lang="it-IT"/>
          </a:p>
        </p:txBody>
      </p:sp>
      <p:sp>
        <p:nvSpPr>
          <p:cNvPr id="10" name="Titolo 10">
            <a:extLst>
              <a:ext uri="{FF2B5EF4-FFF2-40B4-BE49-F238E27FC236}">
                <a16:creationId xmlns:a16="http://schemas.microsoft.com/office/drawing/2014/main" id="{DB70C9BB-1F26-4329-AB92-5561B96C0A4F}"/>
              </a:ext>
            </a:extLst>
          </p:cNvPr>
          <p:cNvSpPr>
            <a:spLocks noGrp="1"/>
          </p:cNvSpPr>
          <p:nvPr>
            <p:ph type="title"/>
          </p:nvPr>
        </p:nvSpPr>
        <p:spPr>
          <a:xfrm>
            <a:off x="441325" y="398463"/>
            <a:ext cx="4330700" cy="1347787"/>
          </a:xfrm>
        </p:spPr>
        <p:txBody>
          <a:bodyPr vert="horz" lIns="91440" tIns="45720" rIns="91440" bIns="45720" rtlCol="0" anchor="b">
            <a:normAutofit/>
          </a:bodyPr>
          <a:lstStyle/>
          <a:p>
            <a:r>
              <a:rPr lang="it-IT" sz="2800" dirty="0">
                <a:solidFill>
                  <a:srgbClr val="002060"/>
                </a:solidFill>
              </a:rPr>
              <a:t>I</a:t>
            </a:r>
            <a:r>
              <a:rPr lang="it-IT" sz="2800" kern="1200" dirty="0">
                <a:solidFill>
                  <a:srgbClr val="002060"/>
                </a:solidFill>
              </a:rPr>
              <a:t>ndicatori di </a:t>
            </a:r>
            <a:r>
              <a:rPr lang="it-IT" sz="2800" kern="1200" dirty="0" err="1">
                <a:solidFill>
                  <a:srgbClr val="002060"/>
                </a:solidFill>
              </a:rPr>
              <a:t>qualita’</a:t>
            </a:r>
            <a:r>
              <a:rPr lang="it-IT" sz="2800" kern="1200" dirty="0">
                <a:solidFill>
                  <a:srgbClr val="002060"/>
                </a:solidFill>
              </a:rPr>
              <a:t> dell’acqua: </a:t>
            </a:r>
            <a:r>
              <a:rPr lang="it-IT" sz="2800" kern="1200" dirty="0" err="1">
                <a:solidFill>
                  <a:srgbClr val="002060"/>
                </a:solidFill>
              </a:rPr>
              <a:t>macroinvertebrati</a:t>
            </a:r>
            <a:endParaRPr lang="it-IT" sz="2800" kern="1200" dirty="0">
              <a:solidFill>
                <a:srgbClr val="002060"/>
              </a:solidFill>
            </a:endParaRPr>
          </a:p>
        </p:txBody>
      </p:sp>
    </p:spTree>
    <p:extLst>
      <p:ext uri="{BB962C8B-B14F-4D97-AF65-F5344CB8AC3E}">
        <p14:creationId xmlns:p14="http://schemas.microsoft.com/office/powerpoint/2010/main" val="3750655401"/>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B6E4167E-F038-4C1A-8F31-14C0540C739A}"/>
              </a:ext>
            </a:extLst>
          </p:cNvPr>
          <p:cNvSpPr>
            <a:spLocks noGrp="1"/>
          </p:cNvSpPr>
          <p:nvPr>
            <p:ph type="title"/>
          </p:nvPr>
        </p:nvSpPr>
        <p:spPr>
          <a:xfrm>
            <a:off x="357447" y="365125"/>
            <a:ext cx="11513128" cy="549275"/>
          </a:xfrm>
        </p:spPr>
        <p:txBody>
          <a:bodyPr/>
          <a:lstStyle/>
          <a:p>
            <a:r>
              <a:rPr lang="en-US" sz="2800" dirty="0">
                <a:solidFill>
                  <a:srgbClr val="002060"/>
                </a:solidFill>
              </a:rPr>
              <a:t>Come </a:t>
            </a:r>
            <a:r>
              <a:rPr lang="en-US" sz="2800" dirty="0" err="1">
                <a:solidFill>
                  <a:srgbClr val="002060"/>
                </a:solidFill>
              </a:rPr>
              <a:t>avviene</a:t>
            </a:r>
            <a:r>
              <a:rPr lang="en-US" sz="2800" dirty="0">
                <a:solidFill>
                  <a:srgbClr val="002060"/>
                </a:solidFill>
              </a:rPr>
              <a:t> la </a:t>
            </a:r>
            <a:r>
              <a:rPr lang="en-US" sz="2800" dirty="0" err="1">
                <a:solidFill>
                  <a:srgbClr val="002060"/>
                </a:solidFill>
              </a:rPr>
              <a:t>classificazione</a:t>
            </a:r>
            <a:r>
              <a:rPr lang="en-US" sz="2800" dirty="0">
                <a:solidFill>
                  <a:srgbClr val="002060"/>
                </a:solidFill>
              </a:rPr>
              <a:t> in base </a:t>
            </a:r>
            <a:r>
              <a:rPr lang="en-US" sz="2800" dirty="0" err="1">
                <a:solidFill>
                  <a:srgbClr val="002060"/>
                </a:solidFill>
              </a:rPr>
              <a:t>agli</a:t>
            </a:r>
            <a:r>
              <a:rPr lang="en-US" sz="2800" dirty="0">
                <a:solidFill>
                  <a:srgbClr val="002060"/>
                </a:solidFill>
              </a:rPr>
              <a:t> </a:t>
            </a:r>
            <a:r>
              <a:rPr lang="en-US" sz="2800" dirty="0" err="1">
                <a:solidFill>
                  <a:srgbClr val="002060"/>
                </a:solidFill>
              </a:rPr>
              <a:t>elementi</a:t>
            </a:r>
            <a:r>
              <a:rPr lang="en-US" sz="2800" dirty="0">
                <a:solidFill>
                  <a:srgbClr val="002060"/>
                </a:solidFill>
              </a:rPr>
              <a:t> di </a:t>
            </a:r>
            <a:r>
              <a:rPr lang="en-US" sz="2800" dirty="0" err="1">
                <a:solidFill>
                  <a:srgbClr val="002060"/>
                </a:solidFill>
              </a:rPr>
              <a:t>qualita</a:t>
            </a:r>
            <a:r>
              <a:rPr lang="en-US" sz="2800" dirty="0">
                <a:solidFill>
                  <a:srgbClr val="002060"/>
                </a:solidFill>
              </a:rPr>
              <a:t>’ </a:t>
            </a:r>
            <a:r>
              <a:rPr lang="en-US" sz="2800" dirty="0" err="1">
                <a:solidFill>
                  <a:srgbClr val="002060"/>
                </a:solidFill>
              </a:rPr>
              <a:t>biologica</a:t>
            </a:r>
            <a:endParaRPr lang="en-US" sz="2800" dirty="0">
              <a:solidFill>
                <a:srgbClr val="002060"/>
              </a:solidFill>
            </a:endParaRPr>
          </a:p>
        </p:txBody>
      </p:sp>
      <p:sp>
        <p:nvSpPr>
          <p:cNvPr id="12" name="Date Placeholder 4">
            <a:extLst>
              <a:ext uri="{FF2B5EF4-FFF2-40B4-BE49-F238E27FC236}">
                <a16:creationId xmlns:a16="http://schemas.microsoft.com/office/drawing/2014/main" id="{E8C2E3D8-BBD2-4D02-91EE-33CDF41C6A9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14" name="Footer Placeholder 5">
            <a:extLst>
              <a:ext uri="{FF2B5EF4-FFF2-40B4-BE49-F238E27FC236}">
                <a16:creationId xmlns:a16="http://schemas.microsoft.com/office/drawing/2014/main" id="{0DD127F1-418B-4773-A569-7269A0BD4B06}"/>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94219AB7-5306-434C-9CF6-110A5D22412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59</a:t>
            </a:fld>
            <a:endParaRPr lang="it-IT"/>
          </a:p>
        </p:txBody>
      </p:sp>
      <p:graphicFrame>
        <p:nvGraphicFramePr>
          <p:cNvPr id="25" name="Group 1090">
            <a:extLst>
              <a:ext uri="{FF2B5EF4-FFF2-40B4-BE49-F238E27FC236}">
                <a16:creationId xmlns:a16="http://schemas.microsoft.com/office/drawing/2014/main" id="{28F1B5B4-2CAB-41A1-B1B0-ED4644109FB0}"/>
              </a:ext>
            </a:extLst>
          </p:cNvPr>
          <p:cNvGraphicFramePr>
            <a:graphicFrameLocks noGrp="1"/>
          </p:cNvGraphicFramePr>
          <p:nvPr>
            <p:extLst>
              <p:ext uri="{D42A27DB-BD31-4B8C-83A1-F6EECF244321}">
                <p14:modId xmlns:p14="http://schemas.microsoft.com/office/powerpoint/2010/main" val="738541240"/>
              </p:ext>
            </p:extLst>
          </p:nvPr>
        </p:nvGraphicFramePr>
        <p:xfrm>
          <a:off x="5496172" y="5421501"/>
          <a:ext cx="6189787" cy="450166"/>
        </p:xfrm>
        <a:graphic>
          <a:graphicData uri="http://schemas.openxmlformats.org/drawingml/2006/table">
            <a:tbl>
              <a:tblPr/>
              <a:tblGrid>
                <a:gridCol w="1238557">
                  <a:extLst>
                    <a:ext uri="{9D8B030D-6E8A-4147-A177-3AD203B41FA5}">
                      <a16:colId xmlns:a16="http://schemas.microsoft.com/office/drawing/2014/main" val="20000"/>
                    </a:ext>
                  </a:extLst>
                </a:gridCol>
                <a:gridCol w="1208568">
                  <a:extLst>
                    <a:ext uri="{9D8B030D-6E8A-4147-A177-3AD203B41FA5}">
                      <a16:colId xmlns:a16="http://schemas.microsoft.com/office/drawing/2014/main" val="20001"/>
                    </a:ext>
                  </a:extLst>
                </a:gridCol>
                <a:gridCol w="1405568">
                  <a:extLst>
                    <a:ext uri="{9D8B030D-6E8A-4147-A177-3AD203B41FA5}">
                      <a16:colId xmlns:a16="http://schemas.microsoft.com/office/drawing/2014/main" val="20002"/>
                    </a:ext>
                  </a:extLst>
                </a:gridCol>
                <a:gridCol w="1098537">
                  <a:extLst>
                    <a:ext uri="{9D8B030D-6E8A-4147-A177-3AD203B41FA5}">
                      <a16:colId xmlns:a16="http://schemas.microsoft.com/office/drawing/2014/main" val="20003"/>
                    </a:ext>
                  </a:extLst>
                </a:gridCol>
                <a:gridCol w="1238557">
                  <a:extLst>
                    <a:ext uri="{9D8B030D-6E8A-4147-A177-3AD203B41FA5}">
                      <a16:colId xmlns:a16="http://schemas.microsoft.com/office/drawing/2014/main" val="20004"/>
                    </a:ext>
                  </a:extLst>
                </a:gridCol>
              </a:tblGrid>
              <a:tr h="4501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Elevato</a:t>
                      </a:r>
                    </a:p>
                  </a:txBody>
                  <a:tcPr marL="91456" marR="91456" marT="45724" marB="45724"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Buono</a:t>
                      </a:r>
                    </a:p>
                  </a:txBody>
                  <a:tcPr marL="91456" marR="91456"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993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Sufficiente</a:t>
                      </a:r>
                    </a:p>
                  </a:txBody>
                  <a:tcPr marL="91456" marR="91456"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Scarso</a:t>
                      </a:r>
                    </a:p>
                  </a:txBody>
                  <a:tcPr marL="91456" marR="91456"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Cattivo</a:t>
                      </a:r>
                    </a:p>
                  </a:txBody>
                  <a:tcPr marL="91456" marR="91456" marT="45724" marB="4572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grpSp>
        <p:nvGrpSpPr>
          <p:cNvPr id="3" name="Gruppo 2">
            <a:extLst>
              <a:ext uri="{FF2B5EF4-FFF2-40B4-BE49-F238E27FC236}">
                <a16:creationId xmlns:a16="http://schemas.microsoft.com/office/drawing/2014/main" id="{803DFD8E-654B-41C1-80C8-C9BC5D71860D}"/>
              </a:ext>
            </a:extLst>
          </p:cNvPr>
          <p:cNvGrpSpPr/>
          <p:nvPr/>
        </p:nvGrpSpPr>
        <p:grpSpPr>
          <a:xfrm>
            <a:off x="4593304" y="2233670"/>
            <a:ext cx="6211741" cy="2943646"/>
            <a:chOff x="1682672" y="1693715"/>
            <a:chExt cx="6512614" cy="3036528"/>
          </a:xfrm>
        </p:grpSpPr>
        <p:grpSp>
          <p:nvGrpSpPr>
            <p:cNvPr id="2" name="Gruppo 1">
              <a:extLst>
                <a:ext uri="{FF2B5EF4-FFF2-40B4-BE49-F238E27FC236}">
                  <a16:creationId xmlns:a16="http://schemas.microsoft.com/office/drawing/2014/main" id="{741988FF-79F5-4419-B0EB-2CC1A2ECECFA}"/>
                </a:ext>
              </a:extLst>
            </p:cNvPr>
            <p:cNvGrpSpPr/>
            <p:nvPr/>
          </p:nvGrpSpPr>
          <p:grpSpPr>
            <a:xfrm>
              <a:off x="1682672" y="1693715"/>
              <a:ext cx="6512614" cy="1816451"/>
              <a:chOff x="1682672" y="1693715"/>
              <a:chExt cx="6512614" cy="1816451"/>
            </a:xfrm>
          </p:grpSpPr>
          <p:grpSp>
            <p:nvGrpSpPr>
              <p:cNvPr id="9" name="Gruppo 8">
                <a:extLst>
                  <a:ext uri="{FF2B5EF4-FFF2-40B4-BE49-F238E27FC236}">
                    <a16:creationId xmlns:a16="http://schemas.microsoft.com/office/drawing/2014/main" id="{7CC5FE1C-819A-41EF-943C-5C674405F8E1}"/>
                  </a:ext>
                </a:extLst>
              </p:cNvPr>
              <p:cNvGrpSpPr>
                <a:grpSpLocks/>
              </p:cNvGrpSpPr>
              <p:nvPr/>
            </p:nvGrpSpPr>
            <p:grpSpPr bwMode="auto">
              <a:xfrm>
                <a:off x="4324961" y="1693715"/>
                <a:ext cx="3870325" cy="1079500"/>
                <a:chOff x="2861810" y="2087370"/>
                <a:chExt cx="3420380" cy="1080120"/>
              </a:xfrm>
            </p:grpSpPr>
            <p:sp>
              <p:nvSpPr>
                <p:cNvPr id="10" name="Callout con freccia in giù 2">
                  <a:extLst>
                    <a:ext uri="{FF2B5EF4-FFF2-40B4-BE49-F238E27FC236}">
                      <a16:creationId xmlns:a16="http://schemas.microsoft.com/office/drawing/2014/main" id="{6E2D96AA-FCC9-4B2F-B93C-9D6E4E129013}"/>
                    </a:ext>
                  </a:extLst>
                </p:cNvPr>
                <p:cNvSpPr/>
                <p:nvPr/>
              </p:nvSpPr>
              <p:spPr>
                <a:xfrm>
                  <a:off x="3080129" y="2087370"/>
                  <a:ext cx="3157793" cy="1080120"/>
                </a:xfrm>
                <a:prstGeom prst="downArrow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2060"/>
                    </a:solidFill>
                  </a:endParaRPr>
                </a:p>
              </p:txBody>
            </p:sp>
            <p:sp>
              <p:nvSpPr>
                <p:cNvPr id="11" name="Rettangolo 10">
                  <a:extLst>
                    <a:ext uri="{FF2B5EF4-FFF2-40B4-BE49-F238E27FC236}">
                      <a16:creationId xmlns:a16="http://schemas.microsoft.com/office/drawing/2014/main" id="{2E57C368-A175-4663-8585-F8CC76DDC34C}"/>
                    </a:ext>
                  </a:extLst>
                </p:cNvPr>
                <p:cNvSpPr/>
                <p:nvPr/>
              </p:nvSpPr>
              <p:spPr>
                <a:xfrm>
                  <a:off x="2861810" y="2092355"/>
                  <a:ext cx="3420380" cy="667108"/>
                </a:xfrm>
                <a:prstGeom prst="rect">
                  <a:avLst/>
                </a:prstGeom>
              </p:spPr>
              <p:txBody>
                <a:bodyPr>
                  <a:spAutoFit/>
                </a:bodyPr>
                <a:lstStyle/>
                <a:p>
                  <a:pPr algn="ctr">
                    <a:defRPr/>
                  </a:pPr>
                  <a:r>
                    <a:rPr lang="it-IT" dirty="0">
                      <a:solidFill>
                        <a:srgbClr val="002060"/>
                      </a:solidFill>
                      <a:latin typeface="+mn-lt"/>
                      <a:cs typeface="Arial" charset="0"/>
                    </a:rPr>
                    <a:t>1. </a:t>
                  </a:r>
                  <a:r>
                    <a:rPr lang="it-IT" dirty="0">
                      <a:solidFill>
                        <a:srgbClr val="002060"/>
                      </a:solidFill>
                      <a:latin typeface="Calibri" panose="020F0502020204030204" pitchFamily="34" charset="0"/>
                      <a:cs typeface="Calibri" panose="020F0502020204030204" pitchFamily="34" charset="0"/>
                    </a:rPr>
                    <a:t>Campionamento e analisi</a:t>
                  </a:r>
                </a:p>
                <a:p>
                  <a:pPr algn="ctr">
                    <a:defRPr/>
                  </a:pPr>
                  <a:r>
                    <a:rPr lang="it-IT" dirty="0">
                      <a:solidFill>
                        <a:srgbClr val="002060"/>
                      </a:solidFill>
                      <a:latin typeface="Calibri" panose="020F0502020204030204" pitchFamily="34" charset="0"/>
                      <a:cs typeface="Calibri" panose="020F0502020204030204" pitchFamily="34" charset="0"/>
                    </a:rPr>
                    <a:t>2. Calcolo indice biologico</a:t>
                  </a:r>
                </a:p>
              </p:txBody>
            </p:sp>
          </p:grpSp>
          <p:grpSp>
            <p:nvGrpSpPr>
              <p:cNvPr id="13" name="Gruppo 12">
                <a:extLst>
                  <a:ext uri="{FF2B5EF4-FFF2-40B4-BE49-F238E27FC236}">
                    <a16:creationId xmlns:a16="http://schemas.microsoft.com/office/drawing/2014/main" id="{6B109DC5-44D3-4F72-BEEF-145658C649AA}"/>
                  </a:ext>
                </a:extLst>
              </p:cNvPr>
              <p:cNvGrpSpPr>
                <a:grpSpLocks/>
              </p:cNvGrpSpPr>
              <p:nvPr/>
            </p:nvGrpSpPr>
            <p:grpSpPr bwMode="auto">
              <a:xfrm>
                <a:off x="1682672" y="2728716"/>
                <a:ext cx="5632528" cy="781450"/>
                <a:chOff x="-5756" y="3068960"/>
                <a:chExt cx="5632793" cy="781151"/>
              </a:xfrm>
            </p:grpSpPr>
            <p:sp>
              <p:nvSpPr>
                <p:cNvPr id="15" name="CasellaDiTesto 4">
                  <a:extLst>
                    <a:ext uri="{FF2B5EF4-FFF2-40B4-BE49-F238E27FC236}">
                      <a16:creationId xmlns:a16="http://schemas.microsoft.com/office/drawing/2014/main" id="{C7658336-F758-4299-A2DA-182EC5022C38}"/>
                    </a:ext>
                  </a:extLst>
                </p:cNvPr>
                <p:cNvSpPr txBox="1">
                  <a:spLocks noChangeArrowheads="1"/>
                </p:cNvSpPr>
                <p:nvPr/>
              </p:nvSpPr>
              <p:spPr bwMode="auto">
                <a:xfrm>
                  <a:off x="-5756" y="3243365"/>
                  <a:ext cx="3587430" cy="4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chemeClr val="tx1"/>
                      </a:solidFill>
                      <a:latin typeface="Verdana" panose="020B0604030504040204" pitchFamily="34" charset="0"/>
                    </a:defRPr>
                  </a:lvl1pPr>
                  <a:lvl2pPr marL="742950" indent="-285750">
                    <a:spcBef>
                      <a:spcPct val="20000"/>
                    </a:spcBef>
                    <a:buChar char="–"/>
                    <a:defRPr sz="1600">
                      <a:solidFill>
                        <a:schemeClr val="tx1"/>
                      </a:solidFill>
                      <a:latin typeface="Verdana" panose="020B0604030504040204" pitchFamily="34" charset="0"/>
                    </a:defRPr>
                  </a:lvl2pPr>
                  <a:lvl3pPr marL="1143000" indent="-228600">
                    <a:spcBef>
                      <a:spcPct val="20000"/>
                    </a:spcBef>
                    <a:buChar char="•"/>
                    <a:defRPr sz="1400">
                      <a:solidFill>
                        <a:schemeClr val="tx1"/>
                      </a:solidFill>
                      <a:latin typeface="Verdana" panose="020B0604030504040204" pitchFamily="34" charset="0"/>
                    </a:defRPr>
                  </a:lvl3pPr>
                  <a:lvl4pPr marL="1600200" indent="-228600">
                    <a:spcBef>
                      <a:spcPct val="20000"/>
                    </a:spcBef>
                    <a:buChar char="–"/>
                    <a:defRPr sz="1200">
                      <a:solidFill>
                        <a:schemeClr val="tx1"/>
                      </a:solidFill>
                      <a:latin typeface="Verdana" panose="020B0604030504040204" pitchFamily="34" charset="0"/>
                    </a:defRPr>
                  </a:lvl4pPr>
                  <a:lvl5pPr marL="2057400" indent="-228600">
                    <a:spcBef>
                      <a:spcPct val="20000"/>
                    </a:spcBef>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defRPr>
                  </a:lvl9pPr>
                </a:lstStyle>
                <a:p>
                  <a:pPr eaLnBrk="1" hangingPunct="1">
                    <a:spcBef>
                      <a:spcPct val="0"/>
                    </a:spcBef>
                    <a:buFontTx/>
                    <a:buNone/>
                  </a:pPr>
                  <a:r>
                    <a:rPr lang="it-IT" altLang="it-IT" sz="2000" b="1" dirty="0">
                      <a:solidFill>
                        <a:srgbClr val="002060"/>
                      </a:solidFill>
                      <a:latin typeface="Calibri" panose="020F0502020204030204" pitchFamily="34" charset="0"/>
                      <a:cs typeface="Calibri" panose="020F0502020204030204" pitchFamily="34" charset="0"/>
                    </a:rPr>
                    <a:t>RQE</a:t>
                  </a:r>
                  <a:r>
                    <a:rPr lang="it-IT" altLang="it-IT" dirty="0">
                      <a:solidFill>
                        <a:srgbClr val="002060"/>
                      </a:solidFill>
                      <a:latin typeface="Calibri" panose="020F0502020204030204" pitchFamily="34" charset="0"/>
                      <a:cs typeface="Calibri" panose="020F0502020204030204" pitchFamily="34" charset="0"/>
                    </a:rPr>
                    <a:t> </a:t>
                  </a:r>
                  <a:r>
                    <a:rPr lang="it-IT" altLang="it-IT" sz="1600" dirty="0">
                      <a:solidFill>
                        <a:srgbClr val="002060"/>
                      </a:solidFill>
                      <a:latin typeface="Calibri" panose="020F0502020204030204" pitchFamily="34" charset="0"/>
                      <a:cs typeface="Calibri" panose="020F0502020204030204" pitchFamily="34" charset="0"/>
                    </a:rPr>
                    <a:t>(</a:t>
                  </a:r>
                  <a:r>
                    <a:rPr lang="it-IT" altLang="it-IT" sz="1600" b="1" dirty="0">
                      <a:solidFill>
                        <a:srgbClr val="002060"/>
                      </a:solidFill>
                      <a:latin typeface="Calibri" panose="020F0502020204030204" pitchFamily="34" charset="0"/>
                      <a:cs typeface="Calibri" panose="020F0502020204030204" pitchFamily="34" charset="0"/>
                    </a:rPr>
                    <a:t>R</a:t>
                  </a:r>
                  <a:r>
                    <a:rPr lang="it-IT" altLang="it-IT" sz="1600" dirty="0">
                      <a:solidFill>
                        <a:srgbClr val="002060"/>
                      </a:solidFill>
                      <a:latin typeface="Calibri" panose="020F0502020204030204" pitchFamily="34" charset="0"/>
                      <a:cs typeface="Calibri" panose="020F0502020204030204" pitchFamily="34" charset="0"/>
                    </a:rPr>
                    <a:t>apporto di </a:t>
                  </a:r>
                  <a:r>
                    <a:rPr lang="it-IT" altLang="it-IT" sz="1600" b="1" dirty="0">
                      <a:solidFill>
                        <a:srgbClr val="002060"/>
                      </a:solidFill>
                      <a:latin typeface="Calibri" panose="020F0502020204030204" pitchFamily="34" charset="0"/>
                      <a:cs typeface="Calibri" panose="020F0502020204030204" pitchFamily="34" charset="0"/>
                    </a:rPr>
                    <a:t>Q</a:t>
                  </a:r>
                  <a:r>
                    <a:rPr lang="it-IT" altLang="it-IT" sz="1600" dirty="0">
                      <a:solidFill>
                        <a:srgbClr val="002060"/>
                      </a:solidFill>
                      <a:latin typeface="Calibri" panose="020F0502020204030204" pitchFamily="34" charset="0"/>
                      <a:cs typeface="Calibri" panose="020F0502020204030204" pitchFamily="34" charset="0"/>
                    </a:rPr>
                    <a:t>ualità </a:t>
                  </a:r>
                  <a:r>
                    <a:rPr lang="it-IT" altLang="it-IT" sz="1600" b="1" dirty="0">
                      <a:solidFill>
                        <a:srgbClr val="002060"/>
                      </a:solidFill>
                      <a:latin typeface="Calibri" panose="020F0502020204030204" pitchFamily="34" charset="0"/>
                      <a:cs typeface="Calibri" panose="020F0502020204030204" pitchFamily="34" charset="0"/>
                    </a:rPr>
                    <a:t>E</a:t>
                  </a:r>
                  <a:r>
                    <a:rPr lang="it-IT" altLang="it-IT" sz="1600" dirty="0">
                      <a:solidFill>
                        <a:srgbClr val="002060"/>
                      </a:solidFill>
                      <a:latin typeface="Calibri" panose="020F0502020204030204" pitchFamily="34" charset="0"/>
                      <a:cs typeface="Calibri" panose="020F0502020204030204" pitchFamily="34" charset="0"/>
                    </a:rPr>
                    <a:t>cologica) =</a:t>
                  </a:r>
                </a:p>
              </p:txBody>
            </p:sp>
            <p:cxnSp>
              <p:nvCxnSpPr>
                <p:cNvPr id="17" name="Connettore 1 6">
                  <a:extLst>
                    <a:ext uri="{FF2B5EF4-FFF2-40B4-BE49-F238E27FC236}">
                      <a16:creationId xmlns:a16="http://schemas.microsoft.com/office/drawing/2014/main" id="{565C8240-EA02-4C62-812B-ECC952E26A1B}"/>
                    </a:ext>
                  </a:extLst>
                </p:cNvPr>
                <p:cNvCxnSpPr>
                  <a:cxnSpLocks/>
                </p:cNvCxnSpPr>
                <p:nvPr/>
              </p:nvCxnSpPr>
              <p:spPr>
                <a:xfrm>
                  <a:off x="3516784" y="3472031"/>
                  <a:ext cx="21102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ttangolo 7">
                  <a:extLst>
                    <a:ext uri="{FF2B5EF4-FFF2-40B4-BE49-F238E27FC236}">
                      <a16:creationId xmlns:a16="http://schemas.microsoft.com/office/drawing/2014/main" id="{2FBFE9CF-EB20-4B6D-9E07-BDEB4FBD7FE6}"/>
                    </a:ext>
                  </a:extLst>
                </p:cNvPr>
                <p:cNvSpPr>
                  <a:spLocks noChangeArrowheads="1"/>
                </p:cNvSpPr>
                <p:nvPr/>
              </p:nvSpPr>
              <p:spPr bwMode="auto">
                <a:xfrm>
                  <a:off x="3548438" y="3501008"/>
                  <a:ext cx="2047124" cy="34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Verdana" panose="020B0604030504040204" pitchFamily="34" charset="0"/>
                    </a:defRPr>
                  </a:lvl1pPr>
                  <a:lvl2pPr marL="742950" indent="-285750">
                    <a:spcBef>
                      <a:spcPct val="20000"/>
                    </a:spcBef>
                    <a:buChar char="–"/>
                    <a:defRPr sz="1600">
                      <a:solidFill>
                        <a:schemeClr val="tx1"/>
                      </a:solidFill>
                      <a:latin typeface="Verdana" panose="020B0604030504040204" pitchFamily="34" charset="0"/>
                    </a:defRPr>
                  </a:lvl2pPr>
                  <a:lvl3pPr marL="1143000" indent="-228600">
                    <a:spcBef>
                      <a:spcPct val="20000"/>
                    </a:spcBef>
                    <a:buChar char="•"/>
                    <a:defRPr sz="1400">
                      <a:solidFill>
                        <a:schemeClr val="tx1"/>
                      </a:solidFill>
                      <a:latin typeface="Verdana" panose="020B0604030504040204" pitchFamily="34" charset="0"/>
                    </a:defRPr>
                  </a:lvl3pPr>
                  <a:lvl4pPr marL="1600200" indent="-228600">
                    <a:spcBef>
                      <a:spcPct val="20000"/>
                    </a:spcBef>
                    <a:buChar char="–"/>
                    <a:defRPr sz="1200">
                      <a:solidFill>
                        <a:schemeClr val="tx1"/>
                      </a:solidFill>
                      <a:latin typeface="Verdana" panose="020B0604030504040204" pitchFamily="34" charset="0"/>
                    </a:defRPr>
                  </a:lvl4pPr>
                  <a:lvl5pPr marL="2057400" indent="-228600">
                    <a:spcBef>
                      <a:spcPct val="20000"/>
                    </a:spcBef>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defRPr>
                  </a:lvl9pPr>
                </a:lstStyle>
                <a:p>
                  <a:pPr algn="ctr" eaLnBrk="1" hangingPunct="1">
                    <a:spcBef>
                      <a:spcPct val="0"/>
                    </a:spcBef>
                    <a:buFontTx/>
                    <a:buNone/>
                  </a:pPr>
                  <a:r>
                    <a:rPr lang="it-IT" altLang="it-IT" sz="1600" b="1" dirty="0">
                      <a:solidFill>
                        <a:srgbClr val="002060"/>
                      </a:solidFill>
                      <a:latin typeface="Calibri" panose="020F0502020204030204" pitchFamily="34" charset="0"/>
                      <a:cs typeface="Calibri" panose="020F0502020204030204" pitchFamily="34" charset="0"/>
                    </a:rPr>
                    <a:t>Valore di riferimento</a:t>
                  </a:r>
                </a:p>
              </p:txBody>
            </p:sp>
            <p:sp>
              <p:nvSpPr>
                <p:cNvPr id="19" name="Rettangolo 8">
                  <a:extLst>
                    <a:ext uri="{FF2B5EF4-FFF2-40B4-BE49-F238E27FC236}">
                      <a16:creationId xmlns:a16="http://schemas.microsoft.com/office/drawing/2014/main" id="{6DACE3C1-F308-4B8E-97A0-957C22C185A8}"/>
                    </a:ext>
                  </a:extLst>
                </p:cNvPr>
                <p:cNvSpPr>
                  <a:spLocks noChangeArrowheads="1"/>
                </p:cNvSpPr>
                <p:nvPr/>
              </p:nvSpPr>
              <p:spPr bwMode="auto">
                <a:xfrm>
                  <a:off x="3732075" y="3068960"/>
                  <a:ext cx="1679852" cy="34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Verdana" panose="020B0604030504040204" pitchFamily="34" charset="0"/>
                    </a:defRPr>
                  </a:lvl1pPr>
                  <a:lvl2pPr marL="742950" indent="-285750">
                    <a:spcBef>
                      <a:spcPct val="20000"/>
                    </a:spcBef>
                    <a:buChar char="–"/>
                    <a:defRPr sz="1600">
                      <a:solidFill>
                        <a:schemeClr val="tx1"/>
                      </a:solidFill>
                      <a:latin typeface="Verdana" panose="020B0604030504040204" pitchFamily="34" charset="0"/>
                    </a:defRPr>
                  </a:lvl2pPr>
                  <a:lvl3pPr marL="1143000" indent="-228600">
                    <a:spcBef>
                      <a:spcPct val="20000"/>
                    </a:spcBef>
                    <a:buChar char="•"/>
                    <a:defRPr sz="1400">
                      <a:solidFill>
                        <a:schemeClr val="tx1"/>
                      </a:solidFill>
                      <a:latin typeface="Verdana" panose="020B0604030504040204" pitchFamily="34" charset="0"/>
                    </a:defRPr>
                  </a:lvl3pPr>
                  <a:lvl4pPr marL="1600200" indent="-228600">
                    <a:spcBef>
                      <a:spcPct val="20000"/>
                    </a:spcBef>
                    <a:buChar char="–"/>
                    <a:defRPr sz="1200">
                      <a:solidFill>
                        <a:schemeClr val="tx1"/>
                      </a:solidFill>
                      <a:latin typeface="Verdana" panose="020B0604030504040204" pitchFamily="34" charset="0"/>
                    </a:defRPr>
                  </a:lvl4pPr>
                  <a:lvl5pPr marL="2057400" indent="-228600">
                    <a:spcBef>
                      <a:spcPct val="20000"/>
                    </a:spcBef>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defRPr>
                  </a:lvl9pPr>
                </a:lstStyle>
                <a:p>
                  <a:pPr algn="ctr" eaLnBrk="1" hangingPunct="1">
                    <a:spcBef>
                      <a:spcPct val="0"/>
                    </a:spcBef>
                    <a:buFontTx/>
                    <a:buNone/>
                  </a:pPr>
                  <a:r>
                    <a:rPr lang="it-IT" altLang="it-IT" sz="1600" b="1" dirty="0">
                      <a:solidFill>
                        <a:srgbClr val="002060"/>
                      </a:solidFill>
                      <a:latin typeface="Calibri" panose="020F0502020204030204" pitchFamily="34" charset="0"/>
                      <a:cs typeface="Calibri" panose="020F0502020204030204" pitchFamily="34" charset="0"/>
                    </a:rPr>
                    <a:t>Valore osservato</a:t>
                  </a:r>
                </a:p>
              </p:txBody>
            </p:sp>
          </p:grpSp>
        </p:grpSp>
        <p:grpSp>
          <p:nvGrpSpPr>
            <p:cNvPr id="20" name="Gruppo 19">
              <a:extLst>
                <a:ext uri="{FF2B5EF4-FFF2-40B4-BE49-F238E27FC236}">
                  <a16:creationId xmlns:a16="http://schemas.microsoft.com/office/drawing/2014/main" id="{A482501B-39D4-43C8-B5A2-9CBB0FC00FD5}"/>
                </a:ext>
              </a:extLst>
            </p:cNvPr>
            <p:cNvGrpSpPr>
              <a:grpSpLocks/>
            </p:cNvGrpSpPr>
            <p:nvPr/>
          </p:nvGrpSpPr>
          <p:grpSpPr bwMode="auto">
            <a:xfrm>
              <a:off x="4518636" y="3709389"/>
              <a:ext cx="3525177" cy="1020854"/>
              <a:chOff x="2866480" y="3887192"/>
              <a:chExt cx="3456843" cy="655951"/>
            </a:xfrm>
          </p:grpSpPr>
          <p:sp>
            <p:nvSpPr>
              <p:cNvPr id="22" name="Callout con freccia in giù 10">
                <a:extLst>
                  <a:ext uri="{FF2B5EF4-FFF2-40B4-BE49-F238E27FC236}">
                    <a16:creationId xmlns:a16="http://schemas.microsoft.com/office/drawing/2014/main" id="{D1EACB3A-834D-4384-8300-DBE8327EF94B}"/>
                  </a:ext>
                </a:extLst>
              </p:cNvPr>
              <p:cNvSpPr/>
              <p:nvPr/>
            </p:nvSpPr>
            <p:spPr>
              <a:xfrm>
                <a:off x="2903194" y="3889319"/>
                <a:ext cx="3420129" cy="653824"/>
              </a:xfrm>
              <a:prstGeom prst="downArrow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2060"/>
                  </a:solidFill>
                </a:endParaRPr>
              </a:p>
            </p:txBody>
          </p:sp>
          <p:sp>
            <p:nvSpPr>
              <p:cNvPr id="24" name="Rettangolo 23">
                <a:extLst>
                  <a:ext uri="{FF2B5EF4-FFF2-40B4-BE49-F238E27FC236}">
                    <a16:creationId xmlns:a16="http://schemas.microsoft.com/office/drawing/2014/main" id="{BB68F52C-C497-42E9-AC38-B5159812ED01}"/>
                  </a:ext>
                </a:extLst>
              </p:cNvPr>
              <p:cNvSpPr/>
              <p:nvPr/>
            </p:nvSpPr>
            <p:spPr>
              <a:xfrm>
                <a:off x="2866480" y="3887192"/>
                <a:ext cx="3420128" cy="612007"/>
              </a:xfrm>
              <a:prstGeom prst="rect">
                <a:avLst/>
              </a:prstGeom>
            </p:spPr>
            <p:txBody>
              <a:bodyPr>
                <a:spAutoFit/>
              </a:bodyPr>
              <a:lstStyle/>
              <a:p>
                <a:pPr algn="ctr">
                  <a:defRPr/>
                </a:pPr>
                <a:r>
                  <a:rPr lang="it-IT" dirty="0">
                    <a:solidFill>
                      <a:srgbClr val="002060"/>
                    </a:solidFill>
                    <a:latin typeface="Calibri" panose="020F0502020204030204" pitchFamily="34" charset="0"/>
                    <a:cs typeface="Calibri" panose="020F0502020204030204" pitchFamily="34" charset="0"/>
                  </a:rPr>
                  <a:t>Valutazione stato EQB</a:t>
                </a:r>
              </a:p>
              <a:p>
                <a:pPr algn="ctr">
                  <a:defRPr/>
                </a:pPr>
                <a:r>
                  <a:rPr lang="it-IT" dirty="0">
                    <a:solidFill>
                      <a:srgbClr val="002060"/>
                    </a:solidFill>
                    <a:latin typeface="Calibri" panose="020F0502020204030204" pitchFamily="34" charset="0"/>
                    <a:cs typeface="Calibri" panose="020F0502020204030204" pitchFamily="34" charset="0"/>
                  </a:rPr>
                  <a:t>(</a:t>
                </a:r>
                <a:r>
                  <a:rPr lang="it-IT" sz="1600" dirty="0">
                    <a:solidFill>
                      <a:srgbClr val="002060"/>
                    </a:solidFill>
                    <a:latin typeface="Calibri" panose="020F0502020204030204" pitchFamily="34" charset="0"/>
                    <a:cs typeface="Calibri" panose="020F0502020204030204" pitchFamily="34" charset="0"/>
                  </a:rPr>
                  <a:t>Elementi di Qualità Biologica</a:t>
                </a:r>
                <a:r>
                  <a:rPr lang="it-IT" dirty="0">
                    <a:solidFill>
                      <a:srgbClr val="002060"/>
                    </a:solidFill>
                    <a:latin typeface="Calibri" panose="020F0502020204030204" pitchFamily="34" charset="0"/>
                    <a:cs typeface="Calibri" panose="020F0502020204030204" pitchFamily="34" charset="0"/>
                  </a:rPr>
                  <a:t>)</a:t>
                </a:r>
              </a:p>
              <a:p>
                <a:pPr algn="ctr">
                  <a:defRPr/>
                </a:pPr>
                <a:endParaRPr lang="it-IT" b="1" dirty="0">
                  <a:solidFill>
                    <a:srgbClr val="002060"/>
                  </a:solidFill>
                  <a:latin typeface="+mn-lt"/>
                  <a:cs typeface="Arial" charset="0"/>
                </a:endParaRPr>
              </a:p>
            </p:txBody>
          </p:sp>
        </p:grpSp>
      </p:grpSp>
      <p:cxnSp>
        <p:nvCxnSpPr>
          <p:cNvPr id="26" name="Connettore diritto 25">
            <a:extLst>
              <a:ext uri="{FF2B5EF4-FFF2-40B4-BE49-F238E27FC236}">
                <a16:creationId xmlns:a16="http://schemas.microsoft.com/office/drawing/2014/main" id="{1CEFC1E8-8367-43CE-9FF8-01DE22F984D0}"/>
              </a:ext>
            </a:extLst>
          </p:cNvPr>
          <p:cNvCxnSpPr/>
          <p:nvPr/>
        </p:nvCxnSpPr>
        <p:spPr>
          <a:xfrm>
            <a:off x="5415218" y="5284654"/>
            <a:ext cx="6264275" cy="0"/>
          </a:xfrm>
          <a:prstGeom prst="line">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34" name="Immagine 33" descr="Immagine che contiene albero, esterni, natura, valle&#10;&#10;Descrizione generata automaticamente">
            <a:extLst>
              <a:ext uri="{FF2B5EF4-FFF2-40B4-BE49-F238E27FC236}">
                <a16:creationId xmlns:a16="http://schemas.microsoft.com/office/drawing/2014/main" id="{2F49F85A-3AC6-443C-AC2D-A3E1C456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24" y="1084990"/>
            <a:ext cx="3394882" cy="4943915"/>
          </a:xfrm>
          <a:prstGeom prst="rect">
            <a:avLst/>
          </a:prstGeom>
        </p:spPr>
      </p:pic>
      <p:sp>
        <p:nvSpPr>
          <p:cNvPr id="4" name="CasellaDiTesto 3">
            <a:extLst>
              <a:ext uri="{FF2B5EF4-FFF2-40B4-BE49-F238E27FC236}">
                <a16:creationId xmlns:a16="http://schemas.microsoft.com/office/drawing/2014/main" id="{B689F3CB-37D3-4BBA-A2D4-9DBD631AF72B}"/>
              </a:ext>
            </a:extLst>
          </p:cNvPr>
          <p:cNvSpPr txBox="1"/>
          <p:nvPr/>
        </p:nvSpPr>
        <p:spPr>
          <a:xfrm>
            <a:off x="4438649" y="1143000"/>
            <a:ext cx="7431925" cy="1015663"/>
          </a:xfrm>
          <a:prstGeom prst="rect">
            <a:avLst/>
          </a:prstGeom>
          <a:noFill/>
        </p:spPr>
        <p:txBody>
          <a:bodyPr wrap="square" rtlCol="0">
            <a:spAutoFit/>
          </a:bodyPr>
          <a:lstStyle/>
          <a:p>
            <a:r>
              <a:rPr lang="it-IT" sz="2000" dirty="0">
                <a:solidFill>
                  <a:srgbClr val="002060"/>
                </a:solidFill>
              </a:rPr>
              <a:t>Per ogni Elemento di Qualità Biologica viene calcolato un indice numerico e lo si confronta con il valore attribuito ad un sito di riferimento. </a:t>
            </a:r>
          </a:p>
        </p:txBody>
      </p:sp>
      <p:sp>
        <p:nvSpPr>
          <p:cNvPr id="6" name="CasellaDiTesto 5">
            <a:extLst>
              <a:ext uri="{FF2B5EF4-FFF2-40B4-BE49-F238E27FC236}">
                <a16:creationId xmlns:a16="http://schemas.microsoft.com/office/drawing/2014/main" id="{D62122B2-F4FA-4BE9-B648-161A16AE30D2}"/>
              </a:ext>
            </a:extLst>
          </p:cNvPr>
          <p:cNvSpPr txBox="1"/>
          <p:nvPr/>
        </p:nvSpPr>
        <p:spPr>
          <a:xfrm>
            <a:off x="4889500" y="5029200"/>
            <a:ext cx="355600" cy="461665"/>
          </a:xfrm>
          <a:prstGeom prst="rect">
            <a:avLst/>
          </a:prstGeom>
          <a:noFill/>
        </p:spPr>
        <p:txBody>
          <a:bodyPr wrap="square" rtlCol="0">
            <a:spAutoFit/>
          </a:bodyPr>
          <a:lstStyle/>
          <a:p>
            <a:r>
              <a:rPr lang="it-IT" sz="2400" dirty="0"/>
              <a:t>1</a:t>
            </a:r>
          </a:p>
        </p:txBody>
      </p:sp>
      <p:sp>
        <p:nvSpPr>
          <p:cNvPr id="27" name="CasellaDiTesto 26">
            <a:extLst>
              <a:ext uri="{FF2B5EF4-FFF2-40B4-BE49-F238E27FC236}">
                <a16:creationId xmlns:a16="http://schemas.microsoft.com/office/drawing/2014/main" id="{43F8D1F6-D835-4E35-B1E3-D358282BD5BC}"/>
              </a:ext>
            </a:extLst>
          </p:cNvPr>
          <p:cNvSpPr txBox="1"/>
          <p:nvPr/>
        </p:nvSpPr>
        <p:spPr>
          <a:xfrm>
            <a:off x="11798300" y="5029200"/>
            <a:ext cx="292100" cy="461665"/>
          </a:xfrm>
          <a:prstGeom prst="rect">
            <a:avLst/>
          </a:prstGeom>
          <a:noFill/>
        </p:spPr>
        <p:txBody>
          <a:bodyPr wrap="square" rtlCol="0">
            <a:spAutoFit/>
          </a:bodyPr>
          <a:lstStyle/>
          <a:p>
            <a:r>
              <a:rPr lang="it-IT" sz="2400" dirty="0"/>
              <a:t>0</a:t>
            </a:r>
          </a:p>
        </p:txBody>
      </p:sp>
    </p:spTree>
    <p:extLst>
      <p:ext uri="{BB962C8B-B14F-4D97-AF65-F5344CB8AC3E}">
        <p14:creationId xmlns:p14="http://schemas.microsoft.com/office/powerpoint/2010/main" val="3160997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C79D95B2-992B-404E-AE0E-181F2364FBAF}"/>
              </a:ext>
            </a:extLst>
          </p:cNvPr>
          <p:cNvSpPr>
            <a:spLocks noGrp="1"/>
          </p:cNvSpPr>
          <p:nvPr>
            <p:ph type="title"/>
          </p:nvPr>
        </p:nvSpPr>
        <p:spPr>
          <a:xfrm>
            <a:off x="224853" y="324417"/>
            <a:ext cx="8538602" cy="559995"/>
          </a:xfrm>
        </p:spPr>
        <p:txBody>
          <a:bodyPr vert="horz" lIns="91440" tIns="45720" rIns="91440" bIns="45720" rtlCol="0" anchor="b">
            <a:normAutofit/>
          </a:bodyPr>
          <a:lstStyle/>
          <a:p>
            <a:pPr algn="l">
              <a:spcAft>
                <a:spcPts val="600"/>
              </a:spcAft>
            </a:pPr>
            <a:r>
              <a:rPr lang="en-US" b="1" kern="1200" dirty="0">
                <a:solidFill>
                  <a:srgbClr val="002060"/>
                </a:solidFill>
                <a:latin typeface="+mj-lt"/>
                <a:ea typeface="+mj-ea"/>
                <a:cs typeface="+mj-cs"/>
              </a:rPr>
              <a:t>L’IMPORTANZA DELL’ACQUA: SVAGO</a:t>
            </a:r>
          </a:p>
        </p:txBody>
      </p:sp>
      <p:sp>
        <p:nvSpPr>
          <p:cNvPr id="4" name="Segnaposto data 3">
            <a:extLst>
              <a:ext uri="{FF2B5EF4-FFF2-40B4-BE49-F238E27FC236}">
                <a16:creationId xmlns:a16="http://schemas.microsoft.com/office/drawing/2014/main" id="{395C482F-1420-4CE0-9A8C-659DB6F9013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it-IT" sz="1200"/>
              <a:t>18/03/2021</a:t>
            </a:r>
            <a:endParaRPr lang="en-US" sz="1200"/>
          </a:p>
        </p:txBody>
      </p:sp>
      <p:sp>
        <p:nvSpPr>
          <p:cNvPr id="5" name="Segnaposto piè di pagina 4">
            <a:extLst>
              <a:ext uri="{FF2B5EF4-FFF2-40B4-BE49-F238E27FC236}">
                <a16:creationId xmlns:a16="http://schemas.microsoft.com/office/drawing/2014/main" id="{6074D140-78C7-426B-AD1E-ABA689EAAF87}"/>
              </a:ext>
            </a:extLst>
          </p:cNvPr>
          <p:cNvSpPr>
            <a:spLocks noGrp="1"/>
          </p:cNvSpPr>
          <p:nvPr>
            <p:ph type="ftr" sz="quarter" idx="11"/>
          </p:nvPr>
        </p:nvSpPr>
        <p:spPr>
          <a:xfrm>
            <a:off x="4038600" y="6356350"/>
            <a:ext cx="4114800" cy="365125"/>
          </a:xfrm>
        </p:spPr>
        <p:txBody>
          <a:bodyPr vert="horz" lIns="91440" tIns="45720" rIns="91440" bIns="45720" rtlCol="0" anchor="ctr">
            <a:normAutofit fontScale="92500" lnSpcReduction="20000"/>
          </a:bodyPr>
          <a:lstStyle/>
          <a:p>
            <a:pPr>
              <a:spcAft>
                <a:spcPts val="600"/>
              </a:spcAft>
            </a:pPr>
            <a:r>
              <a:rPr lang="it-IT" sz="1200" kern="1200">
                <a:solidFill>
                  <a:schemeClr val="tx1">
                    <a:tint val="75000"/>
                  </a:schemeClr>
                </a:solidFill>
                <a:latin typeface="+mn-lt"/>
                <a:ea typeface="+mn-ea"/>
                <a:cs typeface="+mn-cs"/>
              </a:rPr>
              <a:t>Green school | LC, PV, SO, VA,| "L'importanza dell'acqua" Silvia Cerea - Lino Pizzochero</a:t>
            </a:r>
            <a:endParaRPr lang="en-US" sz="1200" kern="1200" dirty="0">
              <a:solidFill>
                <a:schemeClr val="tx1">
                  <a:tint val="75000"/>
                </a:schemeClr>
              </a:solidFill>
              <a:latin typeface="+mn-lt"/>
              <a:ea typeface="+mn-ea"/>
              <a:cs typeface="+mn-cs"/>
            </a:endParaRPr>
          </a:p>
        </p:txBody>
      </p:sp>
      <p:sp>
        <p:nvSpPr>
          <p:cNvPr id="28" name="Slide Number Placeholder 6">
            <a:extLst>
              <a:ext uri="{FF2B5EF4-FFF2-40B4-BE49-F238E27FC236}">
                <a16:creationId xmlns:a16="http://schemas.microsoft.com/office/drawing/2014/main" id="{8B2BEBFC-E1B7-4E87-BF7C-0488D10C62D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4133F5E-49C4-4AB0-A56F-499B77090B1F}" type="slidenum">
              <a:rPr lang="en-US" sz="1200" smtClean="0"/>
              <a:pPr>
                <a:spcAft>
                  <a:spcPts val="600"/>
                </a:spcAft>
              </a:pPr>
              <a:t>6</a:t>
            </a:fld>
            <a:endParaRPr lang="en-US" sz="1200"/>
          </a:p>
        </p:txBody>
      </p:sp>
      <p:pic>
        <p:nvPicPr>
          <p:cNvPr id="9" name="Immagine 8">
            <a:extLst>
              <a:ext uri="{FF2B5EF4-FFF2-40B4-BE49-F238E27FC236}">
                <a16:creationId xmlns:a16="http://schemas.microsoft.com/office/drawing/2014/main" id="{4DAACA4B-0188-4F68-992A-071D6D8FAE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9" r="1837"/>
          <a:stretch/>
        </p:blipFill>
        <p:spPr>
          <a:xfrm>
            <a:off x="4056391" y="1241321"/>
            <a:ext cx="4008581" cy="2752958"/>
          </a:xfrm>
          <a:prstGeom prst="rect">
            <a:avLst/>
          </a:prstGeom>
          <a:ln w="15875">
            <a:solidFill>
              <a:schemeClr val="tx1"/>
            </a:solidFill>
          </a:ln>
        </p:spPr>
      </p:pic>
      <p:pic>
        <p:nvPicPr>
          <p:cNvPr id="10" name="Immagine 5">
            <a:extLst>
              <a:ext uri="{FF2B5EF4-FFF2-40B4-BE49-F238E27FC236}">
                <a16:creationId xmlns:a16="http://schemas.microsoft.com/office/drawing/2014/main" id="{E4AEE365-C3D2-4ECD-BE7D-224B0AEEE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853" y="1220697"/>
            <a:ext cx="3634966" cy="2790166"/>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Immagine 11">
            <a:extLst>
              <a:ext uri="{FF2B5EF4-FFF2-40B4-BE49-F238E27FC236}">
                <a16:creationId xmlns:a16="http://schemas.microsoft.com/office/drawing/2014/main" id="{86DB5839-6CE5-453E-A850-BD75F73798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1545" y="1202093"/>
            <a:ext cx="3705602" cy="27901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E083852-7C8D-4791-A96D-DDB9DF81672D}"/>
              </a:ext>
            </a:extLst>
          </p:cNvPr>
          <p:cNvSpPr txBox="1"/>
          <p:nvPr/>
        </p:nvSpPr>
        <p:spPr>
          <a:xfrm>
            <a:off x="397163" y="4347148"/>
            <a:ext cx="11388437" cy="830997"/>
          </a:xfrm>
          <a:prstGeom prst="rect">
            <a:avLst/>
          </a:prstGeom>
          <a:noFill/>
        </p:spPr>
        <p:txBody>
          <a:bodyPr wrap="square" rtlCol="0">
            <a:spAutoFit/>
          </a:bodyPr>
          <a:lstStyle/>
          <a:p>
            <a:r>
              <a:rPr lang="it-IT" sz="2400" dirty="0">
                <a:solidFill>
                  <a:srgbClr val="002060"/>
                </a:solidFill>
              </a:rPr>
              <a:t>Tra i «servizi ecosistemici» che i fiumi forniscono ci sono anche quelli «culturali», legati alle attività ricreative, estetiche, educative, sportive e turistiche. </a:t>
            </a:r>
          </a:p>
        </p:txBody>
      </p:sp>
    </p:spTree>
    <p:extLst>
      <p:ext uri="{BB962C8B-B14F-4D97-AF65-F5344CB8AC3E}">
        <p14:creationId xmlns:p14="http://schemas.microsoft.com/office/powerpoint/2010/main" val="3282135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B6E4167E-F038-4C1A-8F31-14C0540C739A}"/>
              </a:ext>
            </a:extLst>
          </p:cNvPr>
          <p:cNvSpPr>
            <a:spLocks noGrp="1"/>
          </p:cNvSpPr>
          <p:nvPr>
            <p:ph type="title"/>
          </p:nvPr>
        </p:nvSpPr>
        <p:spPr>
          <a:xfrm>
            <a:off x="357447" y="337416"/>
            <a:ext cx="11513128" cy="549275"/>
          </a:xfrm>
        </p:spPr>
        <p:txBody>
          <a:bodyPr/>
          <a:lstStyle/>
          <a:p>
            <a:r>
              <a:rPr lang="en-US" sz="2800" dirty="0">
                <a:solidFill>
                  <a:srgbClr val="002060"/>
                </a:solidFill>
              </a:rPr>
              <a:t>Come </a:t>
            </a:r>
            <a:r>
              <a:rPr lang="en-US" sz="2800" dirty="0" err="1">
                <a:solidFill>
                  <a:srgbClr val="002060"/>
                </a:solidFill>
              </a:rPr>
              <a:t>avviene</a:t>
            </a:r>
            <a:r>
              <a:rPr lang="en-US" sz="2800" dirty="0">
                <a:solidFill>
                  <a:srgbClr val="002060"/>
                </a:solidFill>
              </a:rPr>
              <a:t> la </a:t>
            </a:r>
            <a:r>
              <a:rPr lang="en-US" sz="2800" dirty="0" err="1">
                <a:solidFill>
                  <a:srgbClr val="002060"/>
                </a:solidFill>
              </a:rPr>
              <a:t>classificazione</a:t>
            </a:r>
            <a:r>
              <a:rPr lang="en-US" sz="2800" dirty="0">
                <a:solidFill>
                  <a:srgbClr val="002060"/>
                </a:solidFill>
              </a:rPr>
              <a:t> in base </a:t>
            </a:r>
            <a:r>
              <a:rPr lang="en-US" sz="2800" dirty="0" err="1">
                <a:solidFill>
                  <a:srgbClr val="002060"/>
                </a:solidFill>
              </a:rPr>
              <a:t>agli</a:t>
            </a:r>
            <a:r>
              <a:rPr lang="en-US" sz="2800" dirty="0">
                <a:solidFill>
                  <a:srgbClr val="002060"/>
                </a:solidFill>
              </a:rPr>
              <a:t> </a:t>
            </a:r>
            <a:r>
              <a:rPr lang="en-US" sz="2800" dirty="0" err="1">
                <a:solidFill>
                  <a:srgbClr val="002060"/>
                </a:solidFill>
              </a:rPr>
              <a:t>elementi</a:t>
            </a:r>
            <a:r>
              <a:rPr lang="en-US" sz="2800" dirty="0">
                <a:solidFill>
                  <a:srgbClr val="002060"/>
                </a:solidFill>
              </a:rPr>
              <a:t> di </a:t>
            </a:r>
            <a:r>
              <a:rPr lang="en-US" sz="2800" dirty="0" err="1">
                <a:solidFill>
                  <a:srgbClr val="002060"/>
                </a:solidFill>
              </a:rPr>
              <a:t>qualita</a:t>
            </a:r>
            <a:r>
              <a:rPr lang="en-US" sz="2800" dirty="0">
                <a:solidFill>
                  <a:srgbClr val="002060"/>
                </a:solidFill>
              </a:rPr>
              <a:t>’ </a:t>
            </a:r>
            <a:r>
              <a:rPr lang="en-US" sz="2800" dirty="0" err="1">
                <a:solidFill>
                  <a:srgbClr val="002060"/>
                </a:solidFill>
              </a:rPr>
              <a:t>biologica</a:t>
            </a:r>
            <a:endParaRPr lang="en-US" sz="2800" dirty="0">
              <a:solidFill>
                <a:srgbClr val="002060"/>
              </a:solidFill>
            </a:endParaRPr>
          </a:p>
        </p:txBody>
      </p:sp>
      <p:sp>
        <p:nvSpPr>
          <p:cNvPr id="12" name="Date Placeholder 4">
            <a:extLst>
              <a:ext uri="{FF2B5EF4-FFF2-40B4-BE49-F238E27FC236}">
                <a16:creationId xmlns:a16="http://schemas.microsoft.com/office/drawing/2014/main" id="{E8C2E3D8-BBD2-4D02-91EE-33CDF41C6A9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14" name="Footer Placeholder 5">
            <a:extLst>
              <a:ext uri="{FF2B5EF4-FFF2-40B4-BE49-F238E27FC236}">
                <a16:creationId xmlns:a16="http://schemas.microsoft.com/office/drawing/2014/main" id="{0DD127F1-418B-4773-A569-7269A0BD4B06}"/>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16" name="Slide Number Placeholder 6">
            <a:extLst>
              <a:ext uri="{FF2B5EF4-FFF2-40B4-BE49-F238E27FC236}">
                <a16:creationId xmlns:a16="http://schemas.microsoft.com/office/drawing/2014/main" id="{94219AB7-5306-434C-9CF6-110A5D224128}"/>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60</a:t>
            </a:fld>
            <a:endParaRPr lang="it-IT"/>
          </a:p>
        </p:txBody>
      </p:sp>
      <p:pic>
        <p:nvPicPr>
          <p:cNvPr id="29" name="Immagine 28" descr="Immagine che contiene testo, clipart&#10;&#10;Descrizione generata automaticamente">
            <a:extLst>
              <a:ext uri="{FF2B5EF4-FFF2-40B4-BE49-F238E27FC236}">
                <a16:creationId xmlns:a16="http://schemas.microsoft.com/office/drawing/2014/main" id="{9DF37A97-54F6-42A7-AB45-C37B0465345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7263" r="19158" b="1"/>
          <a:stretch/>
        </p:blipFill>
        <p:spPr>
          <a:xfrm>
            <a:off x="0" y="102075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0" name="CasellaDiTesto 29">
            <a:extLst>
              <a:ext uri="{FF2B5EF4-FFF2-40B4-BE49-F238E27FC236}">
                <a16:creationId xmlns:a16="http://schemas.microsoft.com/office/drawing/2014/main" id="{611E1F05-6530-4FDE-BD20-BB2E772E1FAF}"/>
              </a:ext>
            </a:extLst>
          </p:cNvPr>
          <p:cNvSpPr txBox="1"/>
          <p:nvPr/>
        </p:nvSpPr>
        <p:spPr>
          <a:xfrm>
            <a:off x="5514109" y="1037968"/>
            <a:ext cx="6356466" cy="4924149"/>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b="0" i="0" dirty="0">
                <a:solidFill>
                  <a:srgbClr val="002060"/>
                </a:solidFill>
                <a:effectLst/>
              </a:rPr>
              <a:t>La DIRETTIVA QUADRO SULLE ACQUE (DQA) 2000/60/CE </a:t>
            </a:r>
            <a:r>
              <a:rPr lang="en-US" b="0" i="0" dirty="0" err="1">
                <a:solidFill>
                  <a:srgbClr val="002060"/>
                </a:solidFill>
                <a:effectLst/>
              </a:rPr>
              <a:t>persegue</a:t>
            </a:r>
            <a:r>
              <a:rPr lang="en-US" b="0" i="0" dirty="0">
                <a:solidFill>
                  <a:srgbClr val="002060"/>
                </a:solidFill>
                <a:effectLst/>
              </a:rPr>
              <a:t> </a:t>
            </a:r>
            <a:r>
              <a:rPr lang="en-US" b="0" i="0" dirty="0" err="1">
                <a:solidFill>
                  <a:srgbClr val="002060"/>
                </a:solidFill>
                <a:effectLst/>
              </a:rPr>
              <a:t>obiettivi</a:t>
            </a:r>
            <a:r>
              <a:rPr lang="en-US" b="0" i="0" dirty="0">
                <a:solidFill>
                  <a:srgbClr val="002060"/>
                </a:solidFill>
                <a:effectLst/>
              </a:rPr>
              <a:t> </a:t>
            </a:r>
            <a:r>
              <a:rPr lang="en-US" b="0" i="0" dirty="0" err="1">
                <a:solidFill>
                  <a:srgbClr val="002060"/>
                </a:solidFill>
                <a:effectLst/>
              </a:rPr>
              <a:t>ambiziosi</a:t>
            </a:r>
            <a:r>
              <a:rPr lang="en-US" b="0" i="0" dirty="0">
                <a:solidFill>
                  <a:srgbClr val="002060"/>
                </a:solidFill>
                <a:effectLst/>
              </a:rPr>
              <a:t>: </a:t>
            </a:r>
            <a:r>
              <a:rPr lang="en-US" b="1" i="0" dirty="0" err="1">
                <a:solidFill>
                  <a:srgbClr val="002060"/>
                </a:solidFill>
                <a:effectLst/>
              </a:rPr>
              <a:t>prevenire</a:t>
            </a:r>
            <a:r>
              <a:rPr lang="en-US" b="1" i="0" dirty="0">
                <a:solidFill>
                  <a:srgbClr val="002060"/>
                </a:solidFill>
                <a:effectLst/>
              </a:rPr>
              <a:t> il </a:t>
            </a:r>
            <a:r>
              <a:rPr lang="en-US" b="1" i="0" dirty="0" err="1">
                <a:solidFill>
                  <a:srgbClr val="002060"/>
                </a:solidFill>
                <a:effectLst/>
              </a:rPr>
              <a:t>deterioramento</a:t>
            </a:r>
            <a:r>
              <a:rPr lang="en-US" b="1" i="0" dirty="0">
                <a:solidFill>
                  <a:srgbClr val="002060"/>
                </a:solidFill>
                <a:effectLst/>
              </a:rPr>
              <a:t> </a:t>
            </a:r>
            <a:r>
              <a:rPr lang="en-US" b="1" i="0" dirty="0" err="1">
                <a:solidFill>
                  <a:srgbClr val="002060"/>
                </a:solidFill>
                <a:effectLst/>
              </a:rPr>
              <a:t>qualitativo</a:t>
            </a:r>
            <a:r>
              <a:rPr lang="en-US" b="1" i="0" dirty="0">
                <a:solidFill>
                  <a:srgbClr val="002060"/>
                </a:solidFill>
                <a:effectLst/>
              </a:rPr>
              <a:t> e </a:t>
            </a:r>
            <a:r>
              <a:rPr lang="en-US" b="1" i="0" dirty="0" err="1">
                <a:solidFill>
                  <a:srgbClr val="002060"/>
                </a:solidFill>
                <a:effectLst/>
              </a:rPr>
              <a:t>quantitativo</a:t>
            </a:r>
            <a:r>
              <a:rPr lang="en-US" b="0" i="0" dirty="0">
                <a:solidFill>
                  <a:srgbClr val="002060"/>
                </a:solidFill>
                <a:effectLst/>
              </a:rPr>
              <a:t>, </a:t>
            </a:r>
            <a:r>
              <a:rPr lang="en-US" b="1" i="0" dirty="0" err="1">
                <a:solidFill>
                  <a:srgbClr val="002060"/>
                </a:solidFill>
                <a:effectLst/>
              </a:rPr>
              <a:t>migliorare</a:t>
            </a:r>
            <a:r>
              <a:rPr lang="en-US" b="1" i="0" dirty="0">
                <a:solidFill>
                  <a:srgbClr val="002060"/>
                </a:solidFill>
                <a:effectLst/>
              </a:rPr>
              <a:t> lo </a:t>
            </a:r>
            <a:r>
              <a:rPr lang="en-US" b="1" i="0" dirty="0" err="1">
                <a:solidFill>
                  <a:srgbClr val="002060"/>
                </a:solidFill>
                <a:effectLst/>
              </a:rPr>
              <a:t>stato</a:t>
            </a:r>
            <a:r>
              <a:rPr lang="en-US" b="1" i="0" dirty="0">
                <a:solidFill>
                  <a:srgbClr val="002060"/>
                </a:solidFill>
                <a:effectLst/>
              </a:rPr>
              <a:t> </a:t>
            </a:r>
            <a:r>
              <a:rPr lang="en-US" b="1" i="0" dirty="0" err="1">
                <a:solidFill>
                  <a:srgbClr val="002060"/>
                </a:solidFill>
                <a:effectLst/>
              </a:rPr>
              <a:t>delle</a:t>
            </a:r>
            <a:r>
              <a:rPr lang="en-US" b="1" i="0" dirty="0">
                <a:solidFill>
                  <a:srgbClr val="002060"/>
                </a:solidFill>
                <a:effectLst/>
              </a:rPr>
              <a:t> </a:t>
            </a:r>
            <a:r>
              <a:rPr lang="en-US" b="1" i="0" dirty="0" err="1">
                <a:solidFill>
                  <a:srgbClr val="002060"/>
                </a:solidFill>
                <a:effectLst/>
              </a:rPr>
              <a:t>acque</a:t>
            </a:r>
            <a:r>
              <a:rPr lang="en-US" b="0" i="0" dirty="0">
                <a:solidFill>
                  <a:srgbClr val="002060"/>
                </a:solidFill>
                <a:effectLst/>
              </a:rPr>
              <a:t> e </a:t>
            </a:r>
            <a:r>
              <a:rPr lang="en-US" b="1" i="0" dirty="0" err="1">
                <a:solidFill>
                  <a:srgbClr val="002060"/>
                </a:solidFill>
                <a:effectLst/>
              </a:rPr>
              <a:t>assicurare</a:t>
            </a:r>
            <a:r>
              <a:rPr lang="en-US" b="1" i="0" dirty="0">
                <a:solidFill>
                  <a:srgbClr val="002060"/>
                </a:solidFill>
                <a:effectLst/>
              </a:rPr>
              <a:t> un </a:t>
            </a:r>
            <a:r>
              <a:rPr lang="en-US" b="1" i="0" dirty="0" err="1">
                <a:solidFill>
                  <a:srgbClr val="002060"/>
                </a:solidFill>
                <a:effectLst/>
              </a:rPr>
              <a:t>utilizzo</a:t>
            </a:r>
            <a:r>
              <a:rPr lang="en-US" b="1" i="0" dirty="0">
                <a:solidFill>
                  <a:srgbClr val="002060"/>
                </a:solidFill>
                <a:effectLst/>
              </a:rPr>
              <a:t> </a:t>
            </a:r>
            <a:r>
              <a:rPr lang="en-US" b="1" i="0" dirty="0" err="1">
                <a:solidFill>
                  <a:srgbClr val="002060"/>
                </a:solidFill>
                <a:effectLst/>
              </a:rPr>
              <a:t>sostenibil</a:t>
            </a:r>
            <a:r>
              <a:rPr lang="en-US" b="0" i="0" dirty="0" err="1">
                <a:solidFill>
                  <a:srgbClr val="002060"/>
                </a:solidFill>
                <a:effectLst/>
              </a:rPr>
              <a:t>e</a:t>
            </a:r>
            <a:r>
              <a:rPr lang="en-US" b="0" i="0" dirty="0">
                <a:solidFill>
                  <a:srgbClr val="002060"/>
                </a:solidFill>
                <a:effectLst/>
              </a:rPr>
              <a:t>, </a:t>
            </a:r>
            <a:r>
              <a:rPr lang="en-US" b="0" i="0" dirty="0" err="1">
                <a:solidFill>
                  <a:srgbClr val="002060"/>
                </a:solidFill>
                <a:effectLst/>
              </a:rPr>
              <a:t>basato</a:t>
            </a:r>
            <a:r>
              <a:rPr lang="en-US" b="0" i="0" dirty="0">
                <a:solidFill>
                  <a:srgbClr val="002060"/>
                </a:solidFill>
                <a:effectLst/>
              </a:rPr>
              <a:t> </a:t>
            </a:r>
            <a:r>
              <a:rPr lang="en-US" b="0" i="0" dirty="0" err="1">
                <a:solidFill>
                  <a:srgbClr val="002060"/>
                </a:solidFill>
                <a:effectLst/>
              </a:rPr>
              <a:t>sulla</a:t>
            </a:r>
            <a:r>
              <a:rPr lang="en-US" b="0" i="0" dirty="0">
                <a:solidFill>
                  <a:srgbClr val="002060"/>
                </a:solidFill>
                <a:effectLst/>
              </a:rPr>
              <a:t> </a:t>
            </a:r>
            <a:r>
              <a:rPr lang="en-US" b="0" i="0" dirty="0" err="1">
                <a:solidFill>
                  <a:srgbClr val="002060"/>
                </a:solidFill>
                <a:effectLst/>
              </a:rPr>
              <a:t>protezione</a:t>
            </a:r>
            <a:r>
              <a:rPr lang="en-US" b="0" i="0" dirty="0">
                <a:solidFill>
                  <a:srgbClr val="002060"/>
                </a:solidFill>
                <a:effectLst/>
              </a:rPr>
              <a:t> a </a:t>
            </a:r>
            <a:r>
              <a:rPr lang="en-US" b="0" i="0" dirty="0" err="1">
                <a:solidFill>
                  <a:srgbClr val="002060"/>
                </a:solidFill>
                <a:effectLst/>
              </a:rPr>
              <a:t>lungo</a:t>
            </a:r>
            <a:r>
              <a:rPr lang="en-US" b="0" i="0" dirty="0">
                <a:solidFill>
                  <a:srgbClr val="002060"/>
                </a:solidFill>
                <a:effectLst/>
              </a:rPr>
              <a:t> </a:t>
            </a:r>
            <a:r>
              <a:rPr lang="en-US" b="0" i="0" dirty="0" err="1">
                <a:solidFill>
                  <a:srgbClr val="002060"/>
                </a:solidFill>
                <a:effectLst/>
              </a:rPr>
              <a:t>termine</a:t>
            </a:r>
            <a:r>
              <a:rPr lang="en-US" b="0" i="0" dirty="0">
                <a:solidFill>
                  <a:srgbClr val="002060"/>
                </a:solidFill>
                <a:effectLst/>
              </a:rPr>
              <a:t> </a:t>
            </a:r>
            <a:r>
              <a:rPr lang="en-US" b="0" i="0" dirty="0" err="1">
                <a:solidFill>
                  <a:srgbClr val="002060"/>
                </a:solidFill>
                <a:effectLst/>
              </a:rPr>
              <a:t>delle</a:t>
            </a:r>
            <a:r>
              <a:rPr lang="en-US" b="0" i="0" dirty="0">
                <a:solidFill>
                  <a:srgbClr val="002060"/>
                </a:solidFill>
                <a:effectLst/>
              </a:rPr>
              <a:t> </a:t>
            </a:r>
            <a:r>
              <a:rPr lang="en-US" b="0" i="0" dirty="0" err="1">
                <a:solidFill>
                  <a:srgbClr val="002060"/>
                </a:solidFill>
                <a:effectLst/>
              </a:rPr>
              <a:t>risorse</a:t>
            </a:r>
            <a:r>
              <a:rPr lang="en-US" b="0" i="0" dirty="0">
                <a:solidFill>
                  <a:srgbClr val="002060"/>
                </a:solidFill>
                <a:effectLst/>
              </a:rPr>
              <a:t> </a:t>
            </a:r>
            <a:r>
              <a:rPr lang="en-US" b="0" i="0" dirty="0" err="1">
                <a:solidFill>
                  <a:srgbClr val="002060"/>
                </a:solidFill>
                <a:effectLst/>
              </a:rPr>
              <a:t>idriche</a:t>
            </a:r>
            <a:r>
              <a:rPr lang="en-US" b="0" i="0" dirty="0">
                <a:solidFill>
                  <a:srgbClr val="002060"/>
                </a:solidFill>
                <a:effectLst/>
              </a:rPr>
              <a:t> </a:t>
            </a:r>
            <a:r>
              <a:rPr lang="en-US" b="0" i="0" dirty="0" err="1">
                <a:solidFill>
                  <a:srgbClr val="002060"/>
                </a:solidFill>
                <a:effectLst/>
              </a:rPr>
              <a:t>disponibili</a:t>
            </a:r>
            <a:r>
              <a:rPr lang="en-US" b="0" i="0" dirty="0">
                <a:solidFill>
                  <a:srgbClr val="002060"/>
                </a:solidFill>
                <a:effectLst/>
              </a:rPr>
              <a:t>. La </a:t>
            </a:r>
            <a:r>
              <a:rPr lang="en-US" b="0" i="0" dirty="0" err="1">
                <a:solidFill>
                  <a:srgbClr val="002060"/>
                </a:solidFill>
                <a:effectLst/>
              </a:rPr>
              <a:t>direttiva</a:t>
            </a:r>
            <a:r>
              <a:rPr lang="en-US" b="0" i="0" dirty="0">
                <a:solidFill>
                  <a:srgbClr val="002060"/>
                </a:solidFill>
                <a:effectLst/>
              </a:rPr>
              <a:t> 2000/60/CE </a:t>
            </a:r>
            <a:r>
              <a:rPr lang="en-US" b="0" i="0" dirty="0" err="1">
                <a:solidFill>
                  <a:srgbClr val="002060"/>
                </a:solidFill>
                <a:effectLst/>
              </a:rPr>
              <a:t>si</a:t>
            </a:r>
            <a:r>
              <a:rPr lang="en-US" b="0" i="0" dirty="0">
                <a:solidFill>
                  <a:srgbClr val="002060"/>
                </a:solidFill>
                <a:effectLst/>
              </a:rPr>
              <a:t> propone di </a:t>
            </a:r>
            <a:r>
              <a:rPr lang="en-US" b="0" i="0" dirty="0" err="1">
                <a:solidFill>
                  <a:srgbClr val="002060"/>
                </a:solidFill>
                <a:effectLst/>
              </a:rPr>
              <a:t>raggiungere</a:t>
            </a:r>
            <a:r>
              <a:rPr lang="en-US" b="0" i="0" dirty="0">
                <a:solidFill>
                  <a:srgbClr val="002060"/>
                </a:solidFill>
                <a:effectLst/>
              </a:rPr>
              <a:t> </a:t>
            </a:r>
            <a:r>
              <a:rPr lang="en-US" b="0" i="0" dirty="0" err="1">
                <a:solidFill>
                  <a:srgbClr val="002060"/>
                </a:solidFill>
                <a:effectLst/>
              </a:rPr>
              <a:t>i</a:t>
            </a:r>
            <a:r>
              <a:rPr lang="en-US" b="0" i="0" dirty="0">
                <a:solidFill>
                  <a:srgbClr val="002060"/>
                </a:solidFill>
                <a:effectLst/>
              </a:rPr>
              <a:t> </a:t>
            </a:r>
            <a:r>
              <a:rPr lang="en-US" b="0" i="0" dirty="0" err="1">
                <a:solidFill>
                  <a:srgbClr val="002060"/>
                </a:solidFill>
                <a:effectLst/>
              </a:rPr>
              <a:t>seguenti</a:t>
            </a:r>
            <a:r>
              <a:rPr lang="en-US" b="0" i="0" dirty="0">
                <a:solidFill>
                  <a:srgbClr val="002060"/>
                </a:solidFill>
                <a:effectLst/>
              </a:rPr>
              <a:t> </a:t>
            </a:r>
            <a:r>
              <a:rPr lang="en-US" b="0" i="0" dirty="0" err="1">
                <a:solidFill>
                  <a:srgbClr val="002060"/>
                </a:solidFill>
                <a:effectLst/>
              </a:rPr>
              <a:t>obiettivi</a:t>
            </a:r>
            <a:r>
              <a:rPr lang="en-US" b="0" i="0" dirty="0">
                <a:solidFill>
                  <a:srgbClr val="002060"/>
                </a:solidFill>
                <a:effectLst/>
              </a:rPr>
              <a:t> </a:t>
            </a:r>
            <a:r>
              <a:rPr lang="en-US" b="0" i="0" dirty="0" err="1">
                <a:solidFill>
                  <a:srgbClr val="002060"/>
                </a:solidFill>
                <a:effectLst/>
              </a:rPr>
              <a:t>generali</a:t>
            </a:r>
            <a:r>
              <a:rPr lang="en-US" b="0" i="0" dirty="0">
                <a:solidFill>
                  <a:srgbClr val="002060"/>
                </a:solidFill>
                <a:effectLst/>
              </a:rPr>
              <a:t>:</a:t>
            </a:r>
          </a:p>
          <a:p>
            <a:pPr indent="-228600">
              <a:lnSpc>
                <a:spcPct val="90000"/>
              </a:lnSpc>
              <a:spcAft>
                <a:spcPts val="600"/>
              </a:spcAft>
              <a:buFont typeface="Arial" panose="020B0604020202020204" pitchFamily="34" charset="0"/>
              <a:buChar char="•"/>
            </a:pPr>
            <a:endParaRPr lang="en-US" dirty="0">
              <a:solidFill>
                <a:srgbClr val="002060"/>
              </a:solidFill>
            </a:endParaRPr>
          </a:p>
          <a:p>
            <a:pPr algn="l">
              <a:buFont typeface="Arial" panose="020B0604020202020204" pitchFamily="34" charset="0"/>
              <a:buChar char="•"/>
            </a:pPr>
            <a:r>
              <a:rPr lang="it-IT" b="0" i="0" dirty="0">
                <a:solidFill>
                  <a:srgbClr val="002060"/>
                </a:solidFill>
                <a:effectLst/>
              </a:rPr>
              <a:t> ampliare la protezione delle acque, sia superficiali che sotterranee</a:t>
            </a:r>
          </a:p>
          <a:p>
            <a:pPr algn="l">
              <a:buFont typeface="Arial" panose="020B0604020202020204" pitchFamily="34" charset="0"/>
              <a:buChar char="•"/>
            </a:pPr>
            <a:r>
              <a:rPr lang="it-IT" b="1" i="0" dirty="0">
                <a:solidFill>
                  <a:srgbClr val="002060"/>
                </a:solidFill>
                <a:effectLst/>
              </a:rPr>
              <a:t> raggiungere lo stato di “buono” per tutte le acque entro il 31 dicembre 2015</a:t>
            </a:r>
          </a:p>
          <a:p>
            <a:pPr algn="l">
              <a:buFont typeface="Arial" panose="020B0604020202020204" pitchFamily="34" charset="0"/>
              <a:buChar char="•"/>
            </a:pPr>
            <a:r>
              <a:rPr lang="it-IT" b="0" i="0" dirty="0">
                <a:solidFill>
                  <a:srgbClr val="002060"/>
                </a:solidFill>
                <a:effectLst/>
              </a:rPr>
              <a:t> gestire le risorse idriche sulla base di bacini idrografici indipendentemente dalle strutture amministrative</a:t>
            </a:r>
          </a:p>
          <a:p>
            <a:pPr algn="l">
              <a:buFont typeface="Arial" panose="020B0604020202020204" pitchFamily="34" charset="0"/>
              <a:buChar char="•"/>
            </a:pPr>
            <a:r>
              <a:rPr lang="it-IT" b="0" i="0" dirty="0">
                <a:solidFill>
                  <a:srgbClr val="002060"/>
                </a:solidFill>
                <a:effectLst/>
              </a:rPr>
              <a:t> procedere attraverso un’azione che unisca limiti delle emissioni e standard di qualità</a:t>
            </a:r>
          </a:p>
          <a:p>
            <a:pPr algn="l">
              <a:buFont typeface="Arial" panose="020B0604020202020204" pitchFamily="34" charset="0"/>
              <a:buChar char="•"/>
            </a:pPr>
            <a:r>
              <a:rPr lang="it-IT" b="0" i="0" dirty="0">
                <a:solidFill>
                  <a:srgbClr val="002060"/>
                </a:solidFill>
                <a:effectLst/>
              </a:rPr>
              <a:t> riconoscere a tutti i servizi idrici il giusto prezzo che tenga conto del loro costo economico reale</a:t>
            </a:r>
          </a:p>
          <a:p>
            <a:pPr algn="l">
              <a:buFont typeface="Arial" panose="020B0604020202020204" pitchFamily="34" charset="0"/>
              <a:buChar char="•"/>
            </a:pPr>
            <a:r>
              <a:rPr lang="it-IT" b="0" i="0" dirty="0">
                <a:solidFill>
                  <a:srgbClr val="002060"/>
                </a:solidFill>
                <a:effectLst/>
              </a:rPr>
              <a:t> rendere partecipi i cittadini delle scelte adottate in materia. </a:t>
            </a:r>
          </a:p>
        </p:txBody>
      </p:sp>
    </p:spTree>
    <p:extLst>
      <p:ext uri="{BB962C8B-B14F-4D97-AF65-F5344CB8AC3E}">
        <p14:creationId xmlns:p14="http://schemas.microsoft.com/office/powerpoint/2010/main" val="401207157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A6358CF-821B-495C-B32B-A439C4C8505E}"/>
              </a:ext>
            </a:extLst>
          </p:cNvPr>
          <p:cNvSpPr>
            <a:spLocks noGrp="1"/>
          </p:cNvSpPr>
          <p:nvPr>
            <p:ph type="title"/>
          </p:nvPr>
        </p:nvSpPr>
        <p:spPr>
          <a:xfrm>
            <a:off x="357447" y="365125"/>
            <a:ext cx="11513128" cy="549275"/>
          </a:xfrm>
        </p:spPr>
        <p:txBody>
          <a:bodyPr/>
          <a:lstStyle/>
          <a:p>
            <a:r>
              <a:rPr lang="en-US" sz="2800" dirty="0" err="1">
                <a:solidFill>
                  <a:srgbClr val="002060"/>
                </a:solidFill>
              </a:rPr>
              <a:t>Determinazione</a:t>
            </a:r>
            <a:r>
              <a:rPr lang="en-US" sz="2800" dirty="0">
                <a:solidFill>
                  <a:srgbClr val="002060"/>
                </a:solidFill>
              </a:rPr>
              <a:t> </a:t>
            </a:r>
            <a:r>
              <a:rPr lang="en-US" sz="2800" dirty="0" err="1">
                <a:solidFill>
                  <a:srgbClr val="002060"/>
                </a:solidFill>
              </a:rPr>
              <a:t>dello</a:t>
            </a:r>
            <a:r>
              <a:rPr lang="en-US" sz="2800" dirty="0">
                <a:solidFill>
                  <a:srgbClr val="002060"/>
                </a:solidFill>
              </a:rPr>
              <a:t> </a:t>
            </a:r>
            <a:r>
              <a:rPr lang="en-US" sz="2800" dirty="0" err="1">
                <a:solidFill>
                  <a:srgbClr val="002060"/>
                </a:solidFill>
              </a:rPr>
              <a:t>stato</a:t>
            </a:r>
            <a:r>
              <a:rPr lang="en-US" sz="2800" dirty="0">
                <a:solidFill>
                  <a:srgbClr val="002060"/>
                </a:solidFill>
              </a:rPr>
              <a:t> </a:t>
            </a:r>
            <a:r>
              <a:rPr lang="en-US" sz="2800" dirty="0" err="1">
                <a:solidFill>
                  <a:srgbClr val="002060"/>
                </a:solidFill>
              </a:rPr>
              <a:t>ecologico</a:t>
            </a:r>
            <a:endParaRPr lang="en-US" sz="2800" dirty="0">
              <a:solidFill>
                <a:srgbClr val="002060"/>
              </a:solidFill>
            </a:endParaRPr>
          </a:p>
        </p:txBody>
      </p:sp>
      <p:pic>
        <p:nvPicPr>
          <p:cNvPr id="8" name="Immagine 7">
            <a:extLst>
              <a:ext uri="{FF2B5EF4-FFF2-40B4-BE49-F238E27FC236}">
                <a16:creationId xmlns:a16="http://schemas.microsoft.com/office/drawing/2014/main" id="{01EA6758-E91F-4315-AAA4-6F6EF1B7D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37274"/>
            <a:ext cx="5562600" cy="5173218"/>
          </a:xfrm>
          <a:prstGeom prst="rect">
            <a:avLst/>
          </a:prstGeom>
          <a:noFill/>
        </p:spPr>
      </p:pic>
      <p:sp>
        <p:nvSpPr>
          <p:cNvPr id="2" name="Segnaposto data 1">
            <a:extLst>
              <a:ext uri="{FF2B5EF4-FFF2-40B4-BE49-F238E27FC236}">
                <a16:creationId xmlns:a16="http://schemas.microsoft.com/office/drawing/2014/main" id="{A895B1BE-3427-4CBA-B9E0-087D18CA45DA}"/>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20/06/2019</a:t>
            </a:r>
          </a:p>
        </p:txBody>
      </p:sp>
      <p:sp>
        <p:nvSpPr>
          <p:cNvPr id="3" name="Segnaposto piè di pagina 2">
            <a:extLst>
              <a:ext uri="{FF2B5EF4-FFF2-40B4-BE49-F238E27FC236}">
                <a16:creationId xmlns:a16="http://schemas.microsoft.com/office/drawing/2014/main" id="{BA4E52E6-208E-4A40-B1D2-4A93792D6229}"/>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9 marzo 2021                                                                      Green School |Bergamo, Milano, Pavia | Acqua: ambiente da proteggere | Pizzochero Natale e Cerea Silvia</a:t>
            </a:r>
          </a:p>
        </p:txBody>
      </p:sp>
      <p:sp>
        <p:nvSpPr>
          <p:cNvPr id="4" name="Segnaposto numero diapositiva 3">
            <a:extLst>
              <a:ext uri="{FF2B5EF4-FFF2-40B4-BE49-F238E27FC236}">
                <a16:creationId xmlns:a16="http://schemas.microsoft.com/office/drawing/2014/main" id="{AA5CD1A7-F9AA-4302-835D-ACF4CA0AF4A9}"/>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61</a:t>
            </a:fld>
            <a:endParaRPr lang="it-IT"/>
          </a:p>
        </p:txBody>
      </p:sp>
      <p:pic>
        <p:nvPicPr>
          <p:cNvPr id="6" name="Immagine 5">
            <a:extLst>
              <a:ext uri="{FF2B5EF4-FFF2-40B4-BE49-F238E27FC236}">
                <a16:creationId xmlns:a16="http://schemas.microsoft.com/office/drawing/2014/main" id="{1C0EE550-CD0A-4316-A1FC-56BE05E7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650" y="2241340"/>
            <a:ext cx="3848100" cy="1190625"/>
          </a:xfrm>
          <a:prstGeom prst="rect">
            <a:avLst/>
          </a:prstGeom>
        </p:spPr>
      </p:pic>
      <p:sp>
        <p:nvSpPr>
          <p:cNvPr id="7" name="CasellaDiTesto 6">
            <a:extLst>
              <a:ext uri="{FF2B5EF4-FFF2-40B4-BE49-F238E27FC236}">
                <a16:creationId xmlns:a16="http://schemas.microsoft.com/office/drawing/2014/main" id="{A1E5BF76-B306-495F-99E9-075050404079}"/>
              </a:ext>
            </a:extLst>
          </p:cNvPr>
          <p:cNvSpPr txBox="1"/>
          <p:nvPr/>
        </p:nvSpPr>
        <p:spPr>
          <a:xfrm>
            <a:off x="6070600" y="1244600"/>
            <a:ext cx="5918200" cy="707886"/>
          </a:xfrm>
          <a:prstGeom prst="rect">
            <a:avLst/>
          </a:prstGeom>
          <a:noFill/>
        </p:spPr>
        <p:txBody>
          <a:bodyPr wrap="square" rtlCol="0">
            <a:spAutoFit/>
          </a:bodyPr>
          <a:lstStyle/>
          <a:p>
            <a:r>
              <a:rPr lang="it-IT" sz="2000" dirty="0">
                <a:solidFill>
                  <a:srgbClr val="002060"/>
                </a:solidFill>
              </a:rPr>
              <a:t>L’integrazione tra «STATO ECOLOGICO e STATO CHIMICO definisce lo stato complessivo del corpo idrico</a:t>
            </a:r>
          </a:p>
        </p:txBody>
      </p:sp>
    </p:spTree>
    <p:extLst>
      <p:ext uri="{BB962C8B-B14F-4D97-AF65-F5344CB8AC3E}">
        <p14:creationId xmlns:p14="http://schemas.microsoft.com/office/powerpoint/2010/main" val="416193567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F414FA4C-D106-4BD5-9290-DC18E2EDBF8D}"/>
              </a:ext>
            </a:extLst>
          </p:cNvPr>
          <p:cNvSpPr>
            <a:spLocks noGrp="1"/>
          </p:cNvSpPr>
          <p:nvPr>
            <p:ph type="title"/>
          </p:nvPr>
        </p:nvSpPr>
        <p:spPr>
          <a:xfrm>
            <a:off x="440576" y="399014"/>
            <a:ext cx="4331450" cy="1309866"/>
          </a:xfrm>
        </p:spPr>
        <p:txBody>
          <a:bodyPr vert="horz" lIns="91440" tIns="45720" rIns="91440" bIns="45720" rtlCol="0" anchor="b">
            <a:normAutofit/>
          </a:bodyPr>
          <a:lstStyle/>
          <a:p>
            <a:r>
              <a:rPr lang="it-IT" dirty="0">
                <a:solidFill>
                  <a:srgbClr val="002060"/>
                </a:solidFill>
              </a:rPr>
              <a:t>E</a:t>
            </a:r>
            <a:r>
              <a:rPr lang="it-IT" kern="1200" dirty="0">
                <a:solidFill>
                  <a:srgbClr val="002060"/>
                </a:solidFill>
                <a:latin typeface="+mj-lt"/>
                <a:ea typeface="+mj-ea"/>
                <a:cs typeface="+mj-cs"/>
              </a:rPr>
              <a:t>lementi di </a:t>
            </a:r>
            <a:r>
              <a:rPr lang="it-IT" kern="1200" dirty="0" err="1">
                <a:solidFill>
                  <a:srgbClr val="002060"/>
                </a:solidFill>
                <a:latin typeface="+mj-lt"/>
                <a:ea typeface="+mj-ea"/>
                <a:cs typeface="+mj-cs"/>
              </a:rPr>
              <a:t>qualita’</a:t>
            </a:r>
            <a:r>
              <a:rPr lang="it-IT" kern="1200" dirty="0">
                <a:solidFill>
                  <a:srgbClr val="002060"/>
                </a:solidFill>
                <a:latin typeface="+mj-lt"/>
                <a:ea typeface="+mj-ea"/>
                <a:cs typeface="+mj-cs"/>
              </a:rPr>
              <a:t> biologica</a:t>
            </a:r>
          </a:p>
        </p:txBody>
      </p:sp>
      <p:sp>
        <p:nvSpPr>
          <p:cNvPr id="13" name="CasellaDiTesto 12">
            <a:extLst>
              <a:ext uri="{FF2B5EF4-FFF2-40B4-BE49-F238E27FC236}">
                <a16:creationId xmlns:a16="http://schemas.microsoft.com/office/drawing/2014/main" id="{A2301D7F-F629-4064-BA4F-7B008628F784}"/>
              </a:ext>
            </a:extLst>
          </p:cNvPr>
          <p:cNvSpPr txBox="1"/>
          <p:nvPr/>
        </p:nvSpPr>
        <p:spPr>
          <a:xfrm>
            <a:off x="440576" y="2198056"/>
            <a:ext cx="4331450" cy="3810392"/>
          </a:xfrm>
          <a:prstGeom prst="rect">
            <a:avLst/>
          </a:prstGeom>
        </p:spPr>
        <p:txBody>
          <a:bodyPr vert="horz" lIns="91440" tIns="45720" rIns="91440" bIns="45720" rtlCol="0">
            <a:normAutofit fontScale="92500" lnSpcReduction="20000"/>
          </a:bodyPr>
          <a:lstStyle/>
          <a:p>
            <a:pPr>
              <a:lnSpc>
                <a:spcPct val="90000"/>
              </a:lnSpc>
              <a:spcBef>
                <a:spcPts val="1000"/>
              </a:spcBef>
              <a:spcAft>
                <a:spcPts val="1200"/>
              </a:spcAft>
              <a:defRPr/>
            </a:pPr>
            <a:r>
              <a:rPr lang="it-IT" sz="2400" kern="1200" dirty="0">
                <a:solidFill>
                  <a:srgbClr val="002060"/>
                </a:solidFill>
                <a:latin typeface="+mn-lt"/>
                <a:ea typeface="+mn-ea"/>
                <a:cs typeface="+mn-cs"/>
              </a:rPr>
              <a:t>Per gli Elementi di Qualità Biologica (EQB) la classificazione si effettua sulla base del </a:t>
            </a:r>
            <a:r>
              <a:rPr lang="it-IT" sz="2400" b="1" kern="1200" dirty="0">
                <a:solidFill>
                  <a:srgbClr val="002060"/>
                </a:solidFill>
                <a:latin typeface="+mn-lt"/>
                <a:ea typeface="+mn-ea"/>
                <a:cs typeface="+mn-cs"/>
              </a:rPr>
              <a:t>Rapporto di Qualità Ecologica</a:t>
            </a:r>
            <a:r>
              <a:rPr lang="it-IT" sz="2400" kern="1200" dirty="0">
                <a:solidFill>
                  <a:srgbClr val="002060"/>
                </a:solidFill>
                <a:latin typeface="+mn-lt"/>
                <a:ea typeface="+mn-ea"/>
                <a:cs typeface="+mn-cs"/>
              </a:rPr>
              <a:t> (RQE), ossia del rapporto tra valore del parametro biologico </a:t>
            </a:r>
            <a:r>
              <a:rPr lang="it-IT" sz="2400" u="sng" kern="1200" dirty="0">
                <a:solidFill>
                  <a:srgbClr val="002060"/>
                </a:solidFill>
                <a:latin typeface="+mn-lt"/>
                <a:ea typeface="+mn-ea"/>
                <a:cs typeface="+mn-cs"/>
              </a:rPr>
              <a:t>osservato</a:t>
            </a:r>
            <a:r>
              <a:rPr lang="it-IT" sz="2400" kern="1200" dirty="0">
                <a:solidFill>
                  <a:srgbClr val="002060"/>
                </a:solidFill>
                <a:latin typeface="+mn-lt"/>
                <a:ea typeface="+mn-ea"/>
                <a:cs typeface="+mn-cs"/>
              </a:rPr>
              <a:t> e valore dello stesso parametro corrispondente alle </a:t>
            </a:r>
            <a:r>
              <a:rPr lang="it-IT" sz="2400" u="sng" kern="1200" dirty="0">
                <a:solidFill>
                  <a:srgbClr val="002060"/>
                </a:solidFill>
                <a:latin typeface="+mn-lt"/>
                <a:ea typeface="+mn-ea"/>
                <a:cs typeface="+mn-cs"/>
              </a:rPr>
              <a:t>condizioni di riferimento</a:t>
            </a:r>
            <a:r>
              <a:rPr lang="it-IT" sz="2400" kern="1200" dirty="0">
                <a:solidFill>
                  <a:srgbClr val="002060"/>
                </a:solidFill>
                <a:latin typeface="+mn-lt"/>
                <a:ea typeface="+mn-ea"/>
                <a:cs typeface="+mn-cs"/>
              </a:rPr>
              <a:t>.</a:t>
            </a:r>
          </a:p>
          <a:p>
            <a:pPr>
              <a:lnSpc>
                <a:spcPct val="90000"/>
              </a:lnSpc>
              <a:spcBef>
                <a:spcPts val="1000"/>
              </a:spcBef>
              <a:spcAft>
                <a:spcPts val="1200"/>
              </a:spcAft>
              <a:defRPr/>
            </a:pPr>
            <a:r>
              <a:rPr lang="it-IT" sz="2400" dirty="0">
                <a:solidFill>
                  <a:srgbClr val="002060"/>
                </a:solidFill>
              </a:rPr>
              <a:t>Vale il criterio «One out, </a:t>
            </a:r>
            <a:r>
              <a:rPr lang="it-IT" sz="2400" dirty="0" err="1">
                <a:solidFill>
                  <a:srgbClr val="002060"/>
                </a:solidFill>
              </a:rPr>
              <a:t>all</a:t>
            </a:r>
            <a:r>
              <a:rPr lang="it-IT" sz="2400" dirty="0">
                <a:solidFill>
                  <a:srgbClr val="002060"/>
                </a:solidFill>
              </a:rPr>
              <a:t> out»: il valore più basso è quello che viene assegnato.</a:t>
            </a:r>
            <a:endParaRPr lang="it-IT" sz="2400" kern="1200" dirty="0">
              <a:solidFill>
                <a:srgbClr val="002060"/>
              </a:solidFill>
              <a:latin typeface="+mn-lt"/>
              <a:ea typeface="+mn-ea"/>
              <a:cs typeface="+mn-cs"/>
            </a:endParaRPr>
          </a:p>
          <a:p>
            <a:pPr>
              <a:lnSpc>
                <a:spcPct val="90000"/>
              </a:lnSpc>
              <a:spcBef>
                <a:spcPts val="1000"/>
              </a:spcBef>
              <a:spcAft>
                <a:spcPts val="1200"/>
              </a:spcAft>
              <a:defRPr/>
            </a:pPr>
            <a:r>
              <a:rPr lang="it-IT" sz="2400" kern="1200" dirty="0">
                <a:solidFill>
                  <a:srgbClr val="002060"/>
                </a:solidFill>
                <a:latin typeface="+mn-lt"/>
                <a:ea typeface="+mn-ea"/>
                <a:cs typeface="+mn-cs"/>
              </a:rPr>
              <a:t> </a:t>
            </a:r>
          </a:p>
        </p:txBody>
      </p:sp>
      <p:sp>
        <p:nvSpPr>
          <p:cNvPr id="4" name="Segnaposto data 3">
            <a:extLst>
              <a:ext uri="{FF2B5EF4-FFF2-40B4-BE49-F238E27FC236}">
                <a16:creationId xmlns:a16="http://schemas.microsoft.com/office/drawing/2014/main" id="{220D4BB7-D67A-46D2-B0DC-BD6DF2D51139}"/>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1D9E995C-F277-4461-90E3-76C9B77E6974}"/>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12" name="Slide Number Placeholder 4">
            <a:extLst>
              <a:ext uri="{FF2B5EF4-FFF2-40B4-BE49-F238E27FC236}">
                <a16:creationId xmlns:a16="http://schemas.microsoft.com/office/drawing/2014/main" id="{E4698810-399E-4B2B-A39F-54C37C19E468}"/>
              </a:ext>
            </a:extLst>
          </p:cNvPr>
          <p:cNvSpPr>
            <a:spLocks noGrp="1"/>
          </p:cNvSpPr>
          <p:nvPr>
            <p:ph type="sldNum" sz="quarter" idx="12"/>
          </p:nvPr>
        </p:nvSpPr>
        <p:spPr>
          <a:xfrm>
            <a:off x="11481262" y="6356350"/>
            <a:ext cx="389313" cy="365125"/>
          </a:xfrm>
        </p:spPr>
        <p:txBody>
          <a:bodyPr vert="horz" lIns="91440" tIns="45720" rIns="91440" bIns="45720" rtlCol="0" anchor="ctr">
            <a:normAutofit/>
          </a:bodyPr>
          <a:lstStyle/>
          <a:p>
            <a:pPr>
              <a:spcAft>
                <a:spcPts val="600"/>
              </a:spcAft>
            </a:pPr>
            <a:fld id="{C4133F5E-49C4-4AB0-A56F-499B77090B1F}" type="slidenum">
              <a:rPr lang="it-IT" smtClean="0"/>
              <a:pPr>
                <a:spcAft>
                  <a:spcPts val="600"/>
                </a:spcAft>
              </a:pPr>
              <a:t>62</a:t>
            </a:fld>
            <a:endParaRPr lang="it-IT"/>
          </a:p>
        </p:txBody>
      </p:sp>
      <p:pic>
        <p:nvPicPr>
          <p:cNvPr id="15" name="Segnaposto immagine 14">
            <a:extLst>
              <a:ext uri="{FF2B5EF4-FFF2-40B4-BE49-F238E27FC236}">
                <a16:creationId xmlns:a16="http://schemas.microsoft.com/office/drawing/2014/main" id="{51E93151-DBAD-40B9-AEDF-8F2E8E6B50B7}"/>
              </a:ext>
            </a:extLst>
          </p:cNvPr>
          <p:cNvPicPr>
            <a:picLocks noGrp="1" noChangeAspect="1"/>
          </p:cNvPicPr>
          <p:nvPr>
            <p:ph type="pic" idx="1"/>
          </p:nvPr>
        </p:nvPicPr>
        <p:blipFill rotWithShape="1">
          <a:blip r:embed="rId2"/>
          <a:srcRect t="2859" b="2859"/>
          <a:stretch/>
        </p:blipFill>
        <p:spPr>
          <a:xfrm>
            <a:off x="5200097" y="171799"/>
            <a:ext cx="6544396" cy="5888341"/>
          </a:xfrm>
        </p:spPr>
      </p:pic>
    </p:spTree>
    <p:extLst>
      <p:ext uri="{BB962C8B-B14F-4D97-AF65-F5344CB8AC3E}">
        <p14:creationId xmlns:p14="http://schemas.microsoft.com/office/powerpoint/2010/main" val="567330980"/>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EEE6C91-EDF3-4274-A8C5-C25CA356232E}"/>
              </a:ext>
            </a:extLst>
          </p:cNvPr>
          <p:cNvSpPr>
            <a:spLocks noGrp="1"/>
          </p:cNvSpPr>
          <p:nvPr>
            <p:ph type="sldNum" sz="quarter" idx="12"/>
          </p:nvPr>
        </p:nvSpPr>
        <p:spPr/>
        <p:txBody>
          <a:bodyPr/>
          <a:lstStyle/>
          <a:p>
            <a:fld id="{C4133F5E-49C4-4AB0-A56F-499B77090B1F}" type="slidenum">
              <a:rPr lang="it-IT" smtClean="0"/>
              <a:pPr/>
              <a:t>63</a:t>
            </a:fld>
            <a:endParaRPr lang="it-IT"/>
          </a:p>
        </p:txBody>
      </p:sp>
      <p:pic>
        <p:nvPicPr>
          <p:cNvPr id="5" name="Immagine 4">
            <a:extLst>
              <a:ext uri="{FF2B5EF4-FFF2-40B4-BE49-F238E27FC236}">
                <a16:creationId xmlns:a16="http://schemas.microsoft.com/office/drawing/2014/main" id="{E9AAD0D7-BD9F-4E4D-80BE-5D68EC4085D5}"/>
              </a:ext>
            </a:extLst>
          </p:cNvPr>
          <p:cNvPicPr>
            <a:picLocks noChangeAspect="1"/>
          </p:cNvPicPr>
          <p:nvPr/>
        </p:nvPicPr>
        <p:blipFill>
          <a:blip r:embed="rId2"/>
          <a:stretch>
            <a:fillRect/>
          </a:stretch>
        </p:blipFill>
        <p:spPr>
          <a:xfrm>
            <a:off x="853440" y="74317"/>
            <a:ext cx="9394296" cy="5835223"/>
          </a:xfrm>
          <a:prstGeom prst="rect">
            <a:avLst/>
          </a:prstGeom>
        </p:spPr>
      </p:pic>
      <p:sp>
        <p:nvSpPr>
          <p:cNvPr id="7" name="CasellaDiTesto 6">
            <a:extLst>
              <a:ext uri="{FF2B5EF4-FFF2-40B4-BE49-F238E27FC236}">
                <a16:creationId xmlns:a16="http://schemas.microsoft.com/office/drawing/2014/main" id="{2C9FCFB7-0374-400A-959B-FB8D392B0434}"/>
              </a:ext>
            </a:extLst>
          </p:cNvPr>
          <p:cNvSpPr txBox="1"/>
          <p:nvPr/>
        </p:nvSpPr>
        <p:spPr>
          <a:xfrm>
            <a:off x="8188431" y="5624846"/>
            <a:ext cx="1876425" cy="365792"/>
          </a:xfrm>
          <a:prstGeom prst="rect">
            <a:avLst/>
          </a:prstGeom>
          <a:solidFill>
            <a:schemeClr val="bg1"/>
          </a:solidFill>
        </p:spPr>
        <p:txBody>
          <a:bodyPr wrap="square" rtlCol="0">
            <a:spAutoFit/>
          </a:bodyPr>
          <a:lstStyle/>
          <a:p>
            <a:r>
              <a:rPr lang="it-IT" dirty="0"/>
              <a:t>Fonte </a:t>
            </a:r>
            <a:r>
              <a:rPr lang="it-IT" dirty="0" err="1"/>
              <a:t>PdG</a:t>
            </a:r>
            <a:endParaRPr lang="it-IT" dirty="0"/>
          </a:p>
        </p:txBody>
      </p:sp>
      <p:sp>
        <p:nvSpPr>
          <p:cNvPr id="3" name="Ovale 2">
            <a:extLst>
              <a:ext uri="{FF2B5EF4-FFF2-40B4-BE49-F238E27FC236}">
                <a16:creationId xmlns:a16="http://schemas.microsoft.com/office/drawing/2014/main" id="{839F2D71-F9F3-4B62-A5A9-6E2CC65728A1}"/>
              </a:ext>
            </a:extLst>
          </p:cNvPr>
          <p:cNvSpPr/>
          <p:nvPr/>
        </p:nvSpPr>
        <p:spPr>
          <a:xfrm>
            <a:off x="1944264" y="4282440"/>
            <a:ext cx="1347576" cy="32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FF4F161D-17D4-4BC2-9573-B399378D370D}"/>
              </a:ext>
            </a:extLst>
          </p:cNvPr>
          <p:cNvSpPr/>
          <p:nvPr/>
        </p:nvSpPr>
        <p:spPr>
          <a:xfrm>
            <a:off x="365760" y="4135527"/>
            <a:ext cx="1285064" cy="655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piè di pagina 8">
            <a:extLst>
              <a:ext uri="{FF2B5EF4-FFF2-40B4-BE49-F238E27FC236}">
                <a16:creationId xmlns:a16="http://schemas.microsoft.com/office/drawing/2014/main" id="{4C0C8A5B-84AF-4F9F-BC28-F162BF696367}"/>
              </a:ext>
            </a:extLst>
          </p:cNvPr>
          <p:cNvSpPr>
            <a:spLocks noGrp="1"/>
          </p:cNvSpPr>
          <p:nvPr>
            <p:ph type="ftr" sz="quarter" idx="11"/>
          </p:nvPr>
        </p:nvSpPr>
        <p:spPr/>
        <p:txBody>
          <a:bodyPr/>
          <a:lstStyle/>
          <a:p>
            <a:r>
              <a:rPr lang="it-IT"/>
              <a:t>9 marzo 2021                                                                      Green School |Bergamo, Milano, Pavia | Acqua: ambiente da proteggere | Pizzochero Natale e Cerea Silvia</a:t>
            </a:r>
            <a:endParaRPr lang="it-IT" dirty="0"/>
          </a:p>
        </p:txBody>
      </p:sp>
    </p:spTree>
    <p:extLst>
      <p:ext uri="{BB962C8B-B14F-4D97-AF65-F5344CB8AC3E}">
        <p14:creationId xmlns:p14="http://schemas.microsoft.com/office/powerpoint/2010/main" val="3848742623"/>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3121EA9-0A26-4B45-8B04-AE226A066232}"/>
              </a:ext>
            </a:extLst>
          </p:cNvPr>
          <p:cNvSpPr>
            <a:spLocks noGrp="1"/>
          </p:cNvSpPr>
          <p:nvPr>
            <p:ph type="sldNum" sz="quarter" idx="12"/>
          </p:nvPr>
        </p:nvSpPr>
        <p:spPr/>
        <p:txBody>
          <a:bodyPr/>
          <a:lstStyle/>
          <a:p>
            <a:fld id="{C4133F5E-49C4-4AB0-A56F-499B77090B1F}" type="slidenum">
              <a:rPr lang="it-IT" smtClean="0"/>
              <a:pPr/>
              <a:t>64</a:t>
            </a:fld>
            <a:endParaRPr lang="it-IT"/>
          </a:p>
        </p:txBody>
      </p:sp>
      <p:pic>
        <p:nvPicPr>
          <p:cNvPr id="6" name="Immagine 5">
            <a:extLst>
              <a:ext uri="{FF2B5EF4-FFF2-40B4-BE49-F238E27FC236}">
                <a16:creationId xmlns:a16="http://schemas.microsoft.com/office/drawing/2014/main" id="{184246E1-5872-49CF-9A8E-DCE704B327DF}"/>
              </a:ext>
            </a:extLst>
          </p:cNvPr>
          <p:cNvPicPr>
            <a:picLocks noChangeAspect="1"/>
          </p:cNvPicPr>
          <p:nvPr/>
        </p:nvPicPr>
        <p:blipFill>
          <a:blip r:embed="rId2"/>
          <a:stretch>
            <a:fillRect/>
          </a:stretch>
        </p:blipFill>
        <p:spPr>
          <a:xfrm>
            <a:off x="1901588" y="169239"/>
            <a:ext cx="9284572" cy="5843343"/>
          </a:xfrm>
          <a:prstGeom prst="rect">
            <a:avLst/>
          </a:prstGeom>
        </p:spPr>
      </p:pic>
      <p:pic>
        <p:nvPicPr>
          <p:cNvPr id="7" name="Immagine 6">
            <a:extLst>
              <a:ext uri="{FF2B5EF4-FFF2-40B4-BE49-F238E27FC236}">
                <a16:creationId xmlns:a16="http://schemas.microsoft.com/office/drawing/2014/main" id="{5FBC6F8D-A360-4B17-846E-5CA8BB2BB3C1}"/>
              </a:ext>
            </a:extLst>
          </p:cNvPr>
          <p:cNvPicPr>
            <a:picLocks noChangeAspect="1"/>
          </p:cNvPicPr>
          <p:nvPr/>
        </p:nvPicPr>
        <p:blipFill>
          <a:blip r:embed="rId3"/>
          <a:stretch>
            <a:fillRect/>
          </a:stretch>
        </p:blipFill>
        <p:spPr>
          <a:xfrm>
            <a:off x="8935128" y="5657345"/>
            <a:ext cx="2546134" cy="545336"/>
          </a:xfrm>
          <a:prstGeom prst="rect">
            <a:avLst/>
          </a:prstGeom>
        </p:spPr>
      </p:pic>
      <p:sp>
        <p:nvSpPr>
          <p:cNvPr id="2" name="Ovale 1">
            <a:extLst>
              <a:ext uri="{FF2B5EF4-FFF2-40B4-BE49-F238E27FC236}">
                <a16:creationId xmlns:a16="http://schemas.microsoft.com/office/drawing/2014/main" id="{1566B598-074D-463A-82A2-276D0BC2FFA9}"/>
              </a:ext>
            </a:extLst>
          </p:cNvPr>
          <p:cNvSpPr/>
          <p:nvPr/>
        </p:nvSpPr>
        <p:spPr>
          <a:xfrm>
            <a:off x="2880360" y="4221480"/>
            <a:ext cx="156972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Freccia a destra 2">
            <a:extLst>
              <a:ext uri="{FF2B5EF4-FFF2-40B4-BE49-F238E27FC236}">
                <a16:creationId xmlns:a16="http://schemas.microsoft.com/office/drawing/2014/main" id="{ADF23A7F-FFFB-4211-A242-BB65600759F7}"/>
              </a:ext>
            </a:extLst>
          </p:cNvPr>
          <p:cNvSpPr/>
          <p:nvPr/>
        </p:nvSpPr>
        <p:spPr>
          <a:xfrm>
            <a:off x="533400" y="4038600"/>
            <a:ext cx="2051858" cy="8991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Segnaposto piè di pagina 7">
            <a:extLst>
              <a:ext uri="{FF2B5EF4-FFF2-40B4-BE49-F238E27FC236}">
                <a16:creationId xmlns:a16="http://schemas.microsoft.com/office/drawing/2014/main" id="{FBFFF5D1-69F3-4A2A-8848-F6FAA052889D}"/>
              </a:ext>
            </a:extLst>
          </p:cNvPr>
          <p:cNvSpPr>
            <a:spLocks noGrp="1"/>
          </p:cNvSpPr>
          <p:nvPr>
            <p:ph type="ftr" sz="quarter" idx="11"/>
          </p:nvPr>
        </p:nvSpPr>
        <p:spPr/>
        <p:txBody>
          <a:bodyPr/>
          <a:lstStyle/>
          <a:p>
            <a:r>
              <a:rPr lang="it-IT"/>
              <a:t>9 marzo 2021                                                                      Green School |Bergamo, Milano, Pavia | Acqua: ambiente da proteggere | Pizzochero Natale e Cerea Silvia</a:t>
            </a:r>
            <a:endParaRPr lang="it-IT" dirty="0"/>
          </a:p>
        </p:txBody>
      </p:sp>
    </p:spTree>
    <p:extLst>
      <p:ext uri="{BB962C8B-B14F-4D97-AF65-F5344CB8AC3E}">
        <p14:creationId xmlns:p14="http://schemas.microsoft.com/office/powerpoint/2010/main" val="2221677925"/>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2592" y="1082945"/>
            <a:ext cx="11601450" cy="2862322"/>
          </a:xfrm>
          <a:prstGeom prst="rect">
            <a:avLst/>
          </a:prstGeom>
          <a:noFill/>
        </p:spPr>
        <p:txBody>
          <a:bodyPr wrap="square" rtlCol="0">
            <a:spAutoFit/>
          </a:bodyPr>
          <a:lstStyle/>
          <a:p>
            <a:r>
              <a:rPr lang="it-IT" sz="2000" dirty="0">
                <a:solidFill>
                  <a:srgbClr val="002060"/>
                </a:solidFill>
              </a:rPr>
              <a:t>Si tratta di organismi introdotti in ambienti diversi da quelli di origine, volontariamente o per errore, che si adattano alle condizioni del nuovo habitat (ad esempio possono trovarsi in un luogo in cui non ci sono  predatori) da diffondersi e riprodursi in maniera eccessiva</a:t>
            </a:r>
          </a:p>
          <a:p>
            <a:r>
              <a:rPr lang="it-IT" sz="2000" dirty="0">
                <a:solidFill>
                  <a:srgbClr val="002060"/>
                </a:solidFill>
              </a:rPr>
              <a:t>Gli impatti sull’ecosistema possono avvenire attraverso diversi meccanismi:</a:t>
            </a:r>
          </a:p>
          <a:p>
            <a:pPr marL="342900" indent="-342900">
              <a:buFont typeface="Wingdings" panose="05000000000000000000" pitchFamily="2" charset="2"/>
              <a:buChar char="ü"/>
            </a:pPr>
            <a:r>
              <a:rPr lang="it-IT" sz="2000" dirty="0">
                <a:solidFill>
                  <a:srgbClr val="002060"/>
                </a:solidFill>
              </a:rPr>
              <a:t>competizione diretta con le specie autoctone per il cibo e l’habitat; </a:t>
            </a:r>
          </a:p>
          <a:p>
            <a:pPr marL="342900" indent="-342900">
              <a:buFont typeface="Wingdings" panose="05000000000000000000" pitchFamily="2" charset="2"/>
              <a:buChar char="ü"/>
            </a:pPr>
            <a:r>
              <a:rPr lang="it-IT" sz="2000" dirty="0">
                <a:solidFill>
                  <a:srgbClr val="002060"/>
                </a:solidFill>
              </a:rPr>
              <a:t>cambiamenti strutturali degli ecosistemi; </a:t>
            </a:r>
          </a:p>
          <a:p>
            <a:pPr marL="342900" indent="-342900">
              <a:buFont typeface="Wingdings" panose="05000000000000000000" pitchFamily="2" charset="2"/>
              <a:buChar char="ü"/>
            </a:pPr>
            <a:r>
              <a:rPr lang="it-IT" sz="2000" dirty="0">
                <a:solidFill>
                  <a:srgbClr val="002060"/>
                </a:solidFill>
              </a:rPr>
              <a:t>predazione delle specie autoctone; </a:t>
            </a:r>
          </a:p>
          <a:p>
            <a:pPr marL="342900" indent="-342900">
              <a:buFont typeface="Wingdings" panose="05000000000000000000" pitchFamily="2" charset="2"/>
              <a:buChar char="ü"/>
            </a:pPr>
            <a:r>
              <a:rPr lang="it-IT" sz="2000" dirty="0">
                <a:solidFill>
                  <a:srgbClr val="002060"/>
                </a:solidFill>
              </a:rPr>
              <a:t>ibridazione con specie autoctone;</a:t>
            </a:r>
          </a:p>
          <a:p>
            <a:pPr marL="342900" indent="-342900">
              <a:buFont typeface="Wingdings" panose="05000000000000000000" pitchFamily="2" charset="2"/>
              <a:buChar char="ü"/>
            </a:pPr>
            <a:r>
              <a:rPr lang="it-IT" sz="2000" dirty="0">
                <a:solidFill>
                  <a:srgbClr val="002060"/>
                </a:solidFill>
              </a:rPr>
              <a:t>veicolo di parassiti e di patogeni; </a:t>
            </a:r>
          </a:p>
        </p:txBody>
      </p:sp>
      <p:sp>
        <p:nvSpPr>
          <p:cNvPr id="3" name="CasellaDiTesto 2"/>
          <p:cNvSpPr txBox="1"/>
          <p:nvPr/>
        </p:nvSpPr>
        <p:spPr>
          <a:xfrm>
            <a:off x="3975480" y="225716"/>
            <a:ext cx="4241039" cy="646331"/>
          </a:xfrm>
          <a:prstGeom prst="rect">
            <a:avLst/>
          </a:prstGeom>
          <a:noFill/>
        </p:spPr>
        <p:txBody>
          <a:bodyPr wrap="square" rtlCol="0">
            <a:spAutoFit/>
          </a:bodyPr>
          <a:lstStyle/>
          <a:p>
            <a:pPr algn="ctr"/>
            <a:r>
              <a:rPr lang="it-IT" sz="3600" b="1" dirty="0">
                <a:solidFill>
                  <a:srgbClr val="002060"/>
                </a:solidFill>
                <a:latin typeface="+mj-lt"/>
                <a:ea typeface="+mj-ea"/>
                <a:cs typeface="+mj-cs"/>
              </a:rPr>
              <a:t>Specie alloctone</a:t>
            </a:r>
          </a:p>
        </p:txBody>
      </p:sp>
      <p:sp>
        <p:nvSpPr>
          <p:cNvPr id="5" name="AutoShape 4" descr="data:image/jpeg;base64,/9j/4AAQSkZJRgABAQAAAQABAAD/2wCEAAkGBg8PDxAPEBAPDw4NDxAQEBAQDxAPEBUUFBAXFhQQFBcXHCYeGBkkGRQVIS8gIycpLCwsFR4xNTAqNSYrLCkBCQoKBQUFDQUFDSkYEhgpKSkpKSkpKSkpKSkpKSkpKSkpKSkpKSkpKSkpKSkpKSkpKSkpKSkpKSkpKSkpKSkpKf/AABEIAP0AxwMBIgACEQEDEQH/xAAcAAEAAgIDAQAAAAAAAAAAAAAABgcDBQECBAj/xABQEAABAwMBBAUHBggMBAcAAAABAAIDBAUREgYHITETQVFhgRQiMkJxkaEVUmKiscEjJDNygpKy0QhDRFNUY2SDk8LS4TRzo/AXJVV0hLPi/8QAFAEBAAAAAAAAAAAAAAAAAAAAAP/EABQRAQAAAAAAAAAAAAAAAAAAAAD/2gAMAwEAAhEDEQA/ALxREQEREBERAREQEREBERARFwgim3G1stL0NJRxioudcS2niPoMaPSqJexjfjjuKg0+ylsEx+Wq+pu1y5vp6cVErIifVEUALmD26fYEprjLVXW4vhfoqquubaKeYcXU9NBG6SqlZ9LDBj6Twthe96NpsB+T6SndPJCcTCNwaA/1ulldkvkPWePeepBxS7G7MVj+gp2yUVYBlgDqqjqh9JjJ/S8AVntl9r7JWQ0FzmNXb6t3R0dwcCJGP6oZz95PfnGQ3tYd4Nq2jBop4nwVJy6JjyNYc0Z6SnlbxbI3Geo8OsZWe5UT7lZrjQVZElZbXSxGXGC98MYmp6gDqL43Mz+c5BYq5Uf2Au7qy10VQ85fJTsDyet7PMc7xLSfFSBAREQEREBERAREQEREBERAREQEREBERAXBXKIPn6Grdatpp45PMZJVVE0Tnej+NwuEb8nhjWY2k9XHsKhGwcVBLc2i7uIp3dIXl7ntBl6hK4ecBnVk8OOM9a+jdud3dLdmtdJmKpiaWw1DQCQD6j2ng9mfVPacEZVEzbs31FfJQNqGQXJpcXU9SJSyQBurpYJ2tOppbxw8Bw6y4glBqqwU0d9Z8kue6BtbB5KcuJ1a2cGk8S3XkAnmFdk9/jgor7dSQIaud8dKc8JeipmUrHs7Q6Rj/BueSjeyP8H6WGUS1tUwNaCDHS69TgRhzTK4AsBGQdIzgniFt7FYxfaplW8tZY7ZMYbfRMGGSOhw3ppG8tPYOzhw46gmm7q1OpLTQwPBEjKdrng8w55MhafYX48FI1wuUBERAREQEREBERAREQEREBERAREQEREBERAVc7Y0Yi2isVWMB03lVM/vAiJbn/FcrGVf7xn4uWz/AH3F/wAWNH3oN9vBuZpbTXzNOHNpZGsPY540NPgXBeTdRbfJ7LQMxguh6Y9uZXGT7HD3LXb7JT8jyQt9OrqKaBveXSh2Pcwqb0NK2GKOJvBsMbI2+xrQ0fYgzoiICIiAiIgIiICIiAiIgIiICIiAuCVyoHvYvD2Q09BHL0DrnK9ks2cGOliZrqZB7GfAlBjuW8ioqJn01lozcJInaZap7ujoo3fN15Gs+wjuyvNnbFv4TFnf/U/hR4A8P2ljoqKjgoYZrhUOt1tc0eSUEc76UaCMtdUOiIkmmcMOcM4GSMHmvVZGW6qDn2O4uiqIhq6IzzzQO7pqeY50nlqZgjPNAsu9CWOpZQ3ijdbamY4hl1a6WU5xgP4gce8jjxIVhqI1VFBfrZJDPEI5cyRSMOHPp6qIlp0u7ncQfWa7sK43V32SstcLpjqqKZ0lLMSckvhdpDj3luknvKCXqut5BzddnW9ZrpXY7miPirFVc7YN6XaSxR9UUdZMe4dGcH3sQZd4knT3KxUHMSVprJB9GmbqGe45d7lYAVfDFRtZ2tttq90k0n+h6sJAREQEREBERAREQEREBERAREQEREBU/wDwgY5IhQ1jQTGwVlLJ3eURAD3hrwrgWu2gsUFfTS0lQ3VFO3SccHA82vaepwIBB7kHzjvBuTbnfo45agQ0LjSRxSHBZHBJEx/SDq46yePbx5LyXOkjs97gbbKo1Qikgc17XMcdTzh8BczzXZBwcdTsdS7XHdpUR3JtrnnZE94xQzytcIJm6jpZqGSw8SMYODw6xmZ7L7gJ4Jm1FbWQxxw5f+L6i/AHEiR7QI+HrYJHMYPEBYNovUVNDebjIQ2lFfNIw9TuhgihcWduqWNzR2la/cZDJ8lOnkGDW1lTUNHcSG/axy0M1gn2hMMNOPIdmqJwZFjLZKno/N1xtPq8CA53aTxPAW1QUMdPFHDE0MihY2ONg5BrRgBB6FXsbfKNrHu9W3WprP05pMj6rz7lYLnADJ4Acyq73VSiqlu915tra4xxOP8AM07cMPud8EHO749PedoKvniphpGHuha5rh9VqsRV1uQGuhqqk86y5VU2e0ZaPtBVioCIiAiIgIiICIiAiIgIiICIiAiIgIi4yghO9/Z5lVap5D5s9A01UEg4Oa6MZcAewtB8Q09S1O8K9zTbK+UsyH1VNRmUjgdMpZ0ngc49jl2262m+Uy6xWxwmqKghtZOzzoaeAO/Canci4+jgdpHPgpu/Z6ndRfJ7m6qbycU2k89AYGjj28Ac9qBsvNC+hpHQY6A00PR6eQb0YwPDl4FbRU9Z7Tf9nXuhgh+V7WXlzGMdomjyeJaDxae0AOaefDJUri23uNQ3TT2WsjlPDVWvipoG/SJyXOA7AMlB5t7u1jqakFFTZfcLmeggjZxeGOOl8mOrgdI73Z6itpYLCLTZRT5BdT0sr5XDkZCxz5CO7USB3ALFsxsIYal9yrpRWXSUY6QNLYYGYx0VO08hjhqPE8eWTmTXOlbLBNE4ZbLFIxw7nMII9xQQ/clBosVH9Mzv99Q/9ynSrrc5cHRw1NplI6a0zuY3qLoJHF8b/eXeBarFQEREBERAREQEREBERAREQEREBERB1e8AEkgADJJOAAOZKrK53eu2gkfSW15pbTG4x1NxwdUxHpQ0/WW9p6+0Dg7LtfcprvXfIVG9zKaLD7tUs9Vn9EafnO5H3cg4KwrfQRU8TIIWNjiiaGMY0YAaOQQa3ZXZCktcAgpY9I4F7zh0sjvnvd1nu5DqAXuo7tDNJPFG7U+leI5hpc3S4sDwMkYPmkcsrMayPpOh6RnTFnSCPW3pNGca9Oc6c8M8llQMrlamu2cimq6asc6YS0QlEbWylsR6RuDrb63/AHzW1QYqurjhY6SV7I42DLnvcGMaO0k8Au0crXtDmkOY9oLXNIc0gjgQRzGF4dodn4LhTSUlQ0uhm06g1xY7LXBzSCORBAXotdtjpYIqeFumGnjbHG0kuIa0YGSeJKCrdqJTabpS3ZuRAXeRXAD+accMlP5pH1WjrVtMcCAQQQRkEcQQeRCiu2FljqWTU8g/B1UZae4n1h3ggHwWr3QX+SSmkttSfxy0P6B+TxdFx6KQdowNPsDe1BYCIiAiIgIiICIiAiIgIiICIiAovvE2sNtonPjGurqHCnpIwMudM/g0gdYHPwA61KFWFi/87vk1e7zrfZXOp6Mc2vqD+UmHbjmP7tBJt3eyHyZRNjeddXO4z1cpOpz5XcSM9YHIeJ61KVwsFA2YMHTmN0uXZMTXNZjWdHBxJzpxnvyg6G0wGoFV0TPKREYRNpHSdGXatGezK63a8wUkYlqHiOMvZGHEOd5z3aWjgCeJK9q6uaDz4oOVGNk2XgVNd8oGA0xm/Euj06tGp3Zxxp0+lxzlScplByvLStnD5jI6N0ZeOgDGOa5rNAyHkkhx1ZORjhhaHYrbN9yNWHUc9J5JP0Q6X1+fHkMOGOI441DipOSg195g1R6hzYc+B5/cqt2nmNquVLemA9C4ikuDR1xO9GQ+zA8WN7VbNJVMqImyAPDJW5AkY6J+Dww5rgCD7VEtoLK2ohnpJfRlY6Mns+a/wOD4IJpFIHNDmkOa4AtIOQQRkEdy7qvNy99klopKCf8A4q0SmmeDz6ME9GfDDm+xgVhoCIiAiIgIiICIiAiIgIiIIZvZ2ndQWyToifKqwilpwPS1ycC4d4bnHfhbPYPZlttt1PSDGtjNUxHXK/zpD38TgdwCg9zPyttVBT+lS2KPp5B6pnJa4eOoxD+7crYQYauo6ON8ml7+jY5+iNuuR2kZ0tb1uPUF2gl1ta7Dm6mh2lw0uGRnDh1HuXdcoPPcI5HQyticI5nRvbG8jIa8tIa4jrwcHwUO3W2K70kVQLpUGZ0krTCHTGdzQAdbtR5BxI83qweWVOUQYa2jZNHJDI0PimY6ORpyA5rm4c3hx4glKSkZDGyKNobHExsbGjOA1oAa3j2ABYbbXmYSEwzQdFNJEBM0NLww4ErME5Y7qK9iAuCuV566hiqInwysEkUrS17DnBB6jhB6Fp75TcRIOvzXfcVtwMcByC81zj1RP7hn3cUFVwy/J+0tPLygvULqeTs6ZmNB9pIjH6ZVvKnd68Lm0MdWz8rb6qCoYRzHnhv2lvuVt0FW2aKOZvozRskb7HtDh8CgzoiICIiAiIgIiICIiAvLdLgyngmqJOEcET5X+xjS4/YvUq936XjyezTMBw6skipx24Ltb/qsI8UGu3DUD309bc5eM1zq3u1HraxxJP673/qhWmo/sDaPJLXRU+MOZTRl4+m8a3/WcVIEBERAREQEREBERAXSZuWuHa0j4LkPBJbkZABIzxAOcEjwPuXZBWu3NPrtdc3+zSO8WjUPiFv91laZrLb3k5LadsX+ETGPgwLU7Uj8QrR/ZKn/AOly7bi35sVMPmyVI/67j96CfoiICIiAiIgIiICIiAqb36ONTXWe3D+On1OA/rJGRtPuD1cipjaKds22tBG7lTxRtH5whmmb8XhBczW4GByHJcoiAiIgIiICIiAuksga0ucQ1rQSSTgAAZJJ7F2VfbU3KW7zus9C4inYQLpWMPmxszxpIz1yOxg9gyD1oNbu42nlr73cqjS9tJU07BSlzXBr46abow9pPPjI4nHIvIVpkrTUdhbBUU5hY1lPTUUlMxjeGnMsTgO/gw8f3raVkmmN57Gn7EFebc1PR2yuf/ZpG+LxpHxcvXuNi02KlPz31Dv+u8fcorvkuPRWwxZ86qmjj/Raekd+y33qw921vNPZ7fGRg+SxvI7DIOkI+ugkqIiAiIgIiICIiAiIgKi98INuv1tugB6N3RF+BzMEmJB4xvar0UH3wbJm42uQRt1VFKfKIQOZLQdcY9rCcDtAQTWGVr2hzSHNcA5pHIgjII8F3VY7ittBWUPkcjs1NvAYMni6DlG4fm+ifY3tVnICxzsc5pDXFjiODgAcHtweBWREEWrNqqihJ8upZHQA8KyjY6eIDtli4yReGsd629n2ko61uqlqYZxz/ByNc4fnN5jxC2OFpbpsTbap2uejppJDx6Tomtk/Xbh3xQbrK0t82zt9CPxiqijd1RB2uZx7Gxty4+5eE7srUeBgkcPmuq6xzP1TLhbO0bJ0FGc01JTwO+cyJgf4uxq+KCK1FVdbz+DgjltFtfwfUzDTXyt6xDH/ABQI9Y8ePgpfYNn6eggZTU0YjiZ4uc483vPNzj2lbDC5QFrr3NiMN63n4Dj+5bFQ7bLaGOminqXnMdMw4HLU7kGj2uICCo948rrleaO1xnIjfHG7HU+VwMh8GBvuK+ioYgxrWtGGsAa0DqAGAPcqG3D2V9bcKq7T+cYS4NceuebOsj81hI/vAr8QEREBERAREQEREBERAREQfPe3dnn2bvEV0pB+KVMjnaBwZl3Gald2NIyW9n6KvWx3mGtpoaqB2qGdge09Y7WnscDkEdoKxbSbPQXCllpKhuqOZuMj0muHoyNPU4HiqR2NvtTsxc32yvcfIZ35bJx0N1HDKpn0TjDh1Y7W8Q+gkXDXAjI4g8QRxQuGcZ4nqQcoiICIiAiLzVta2IceLjyb2/7IMV0rejbpHpu5dw7V8872Npn1lVHbKbMjYpGte1nEyTk4EYxz05x7SexTTejt/wCRRGON4NdUjzcc4mHh0p7D1NHbx6l49xO7wgC71TcvfnyRruYB4OqTnrPEN7snrCCyd3+yjbXb4aXgZAOkncPWlfjWfYMBo7mhSNEQEREBERAREQEREBEXV8gaMkgAdZOAg7ItNWbZW2A4lrqONw9V1TCHe7Vlaqo3s2VnOuidj+bZLL+w0oJcotvB2DgvFKYX4ZPHl1PNjJY/HI9rDgZHjzAWql33WccGSVEp+hST/wCYBYv/ABqo3fk6K6y/mUf/AOkGm3V7azUspsN0zFVUx0Ur3ng9vqw6uvhxYescOoZtaogD24PtBHMHtCpbeA919ia6Cy3aKtgx0FS+BkIxnJjeXOGW8yOw8RzOZnu2N/ZGIrrFEY2jDJnTtdVcuAeGamv9pIPblB7bntDWUDj0sD6qn5iSBvSStH04+BcO9ue9o5ryU++S1OzmojYRwLZOkicD2EPaFM6ylEjC08+bT2FVTvR2XbV0EzwweU0oMzHBo1kMB1sJ5kFueHaAgkx3w2jGfKoeH0nf6V54N79JUSdDRtkq5cE6YY34AHrOdJoa0d5K+XFd/wDB42bJbUVrwdD3NiZnrDDqd4aiP1SguK1OqHtEk+mMu4iJh1YH0nYGT7FHt5N5FvpZKwgOLWaWNPJ0hOGA93HJ7mlTFVX/AAi5yLXAwevWsz7GxSH7cIKs3f7NTX+6l9S5z4mnp6t/LLc+bEOzUfNAHIA45L6liia1oa0BrWgNa0DAAAwAB1DConcLtlbqOKelqJG01TPMHiWVwbFI0NAazXyaWnVwJ46leMFfFIA5ksb2nkWva4e8FB6EXTpm/Ob7wuwcCg5RcZXKAiIgIiIOMrS3jauCnk6BjZKqsIBbS0zRJLg8nScQ2Jn0nkDsysVZLU1vmUsnk9LkiSrbh0z8HBbTA5A6x0pz9EH0hsrRZYKSPo4IwxpOpxyXPe483yPPnPcfnOJKCPPtt4rfy1THa4HfxNGBPVY7HVDxpafzG+KU26y1twZopKyTrkrKiapcT2kOOn4KUy1TGek5o7s8fcvJJe4xyDnd+MD4oFHs3RQcIaSli/5dPFH+y1e5sTRya0ewAKO1e3NNH6UtNHj+cqIx8MrVS71KAfy6iHskDvsJQTgMA5AD2BcqvTvZt/8A6hT+4/6Vkj3sW8/y+lPtOPuCCfLlQyn3oUDv5XRO9k7W/aVtKfbSkk9GWJ35k8T/AL0G/UVqyHPf1tc53iCVsam9h7SIweI9I4+GFpK6ujp43TTPEcUYLnPccAAff3IPmWuszhXyUcYy8VTqdg7T0pY37l9c7L7Px2+jgpI/Rgja0n5zsZc8+12T4r5m2Qr21O0MU7hhs9ZNK0HqLg8xj250r6bpbywtGvLXDnwyD38EGzXV8YcMOAcD1EAheQ3aH531XLo69xfSPgPvKDw12wlrnOZaCje483eTxtd4loBWpm3OWN/HyJrT/VzVEf7L1Ifl2P5r/q/vXIvkfzX+4fvQRCfcXZXcoqhn5tVKf2iV0g3I0UJ1U9ZdKZ45Oiqw0j6qmovMX0h7WrK25wn1x45H2oIXLu6uLeMF/uLXdXTtjqB4jIWEW/aql4sq7fcmj1J4jTyEdxYAM+0qwGTtdyc0+wgrIgr+Lek+mIZd7fVW4k48oA8ppCc4/KMHD2cVN7fcoaiNs0Ekc0T+LZI3B7T4hZpImuBa4BzXDBBAII7CDzURn3eRwSuqrXK63VDuLo2jXRSnslg5DsyzSR1IJiiiFg26c+qdba+EUdwa0uYA/XTzsAyXwPIBPDiWniPA4INXQ1l8trWUZoBX01OwRQVVNLEyQxtGIxJG9ww4NABI4cOtZKm9XiRp0W2eMkcHVNTBHGPa2EvcfcFP0QVO6x3ef8vcY6Zp5x0VPg/4kp1LqzdrSO41EtbWHr8oqpC0+DcK2HMB5gH2gFYXUER5sb7sfYgruDYK1x+jQ036TOk/bJXtj2com+jSUo9lPF+5TJ1phPqkexxWM2SLtePEfuQRU2Kk/o1N/gRfuWKTZihd6VHSn/48X7lLDYW9T3e4FY32LH8Z9X/dBDZdhbW7nQ0vhEGfs4Xim3YWh/8AI2t/Nkmb/mU3fbMev9X/AHWB9Njr+CCDt3UW1pzGKmE9RiqpGke/Kzw7taDIMxqazSctFVUyStHsAwPepYWLqgjd23fW+eLQyCOmlZxinp2CKSNw9FwLcZ49R+HNaeG0bSU/mx1tHVsAwDUMcH+J05+sVPEQQoM2mdwL7VF3hsrj7jlcjZu+SflbuyPugpWfaQFNEQQ9uw9YfSvVwPbp0s93HguRu7J4vut2ef8A3Qb9xUvRBEhu9A5XO7g9vlmf8qyN2Nqmfk7xcQf6wxTD6wUqAWRsGev4IIi2y3mP0LnDN3VFE0fWjOVljul+h9KnoqkD+j1UtO4+EoI+KmMdt1etj9H/AHXqZYh1vP6v+6CGxbzJ4f8AiqGvgA5uMIqoh+nESfgtpQb06CfhHU02v5r5DC72aZMFSNtjjHrPPiAsVVspQzDE1LBP/wA6Jsp+sEFd7w6mkrYNBma+s1tdTimcJKgHgH6GsJOOj1Z6sD2LhWPadl6GjJdTUlPTucMF0ULGOI7NQGcdyIP/2Q==">
            <a:hlinkClick r:id="rId2"/>
          </p:cNvPr>
          <p:cNvSpPr>
            <a:spLocks noChangeAspect="1" noChangeArrowheads="1"/>
          </p:cNvSpPr>
          <p:nvPr/>
        </p:nvSpPr>
        <p:spPr bwMode="auto">
          <a:xfrm>
            <a:off x="1733551" y="-1774825"/>
            <a:ext cx="1092209" cy="138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descr="Immagine che contiene rettile, tartaruga, esterni&#10;&#10;Descrizione generata automaticamente">
            <a:extLst>
              <a:ext uri="{FF2B5EF4-FFF2-40B4-BE49-F238E27FC236}">
                <a16:creationId xmlns:a16="http://schemas.microsoft.com/office/drawing/2014/main" id="{EF5FCB9D-1ABC-4043-812A-64E19FF9C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92" y="4210594"/>
            <a:ext cx="2582602" cy="1876081"/>
          </a:xfrm>
          <a:prstGeom prst="rect">
            <a:avLst/>
          </a:prstGeom>
        </p:spPr>
      </p:pic>
      <p:pic>
        <p:nvPicPr>
          <p:cNvPr id="10" name="Immagine 9" descr="Immagine che contiene invertebrato, antropode, terra, esterni&#10;&#10;Descrizione generata automaticamente">
            <a:extLst>
              <a:ext uri="{FF2B5EF4-FFF2-40B4-BE49-F238E27FC236}">
                <a16:creationId xmlns:a16="http://schemas.microsoft.com/office/drawing/2014/main" id="{9B61AB41-A72D-4346-BD37-4B8024952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154" y="4210595"/>
            <a:ext cx="2798293" cy="1862137"/>
          </a:xfrm>
          <a:prstGeom prst="rect">
            <a:avLst/>
          </a:prstGeom>
        </p:spPr>
      </p:pic>
      <p:pic>
        <p:nvPicPr>
          <p:cNvPr id="12" name="Immagine 11" descr="Immagine che contiene mammifero, roditore&#10;&#10;Descrizione generata automaticamente">
            <a:extLst>
              <a:ext uri="{FF2B5EF4-FFF2-40B4-BE49-F238E27FC236}">
                <a16:creationId xmlns:a16="http://schemas.microsoft.com/office/drawing/2014/main" id="{CFA9691E-3A95-4834-9113-9368A389C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069" y="4186647"/>
            <a:ext cx="2987256" cy="1872342"/>
          </a:xfrm>
          <a:prstGeom prst="rect">
            <a:avLst/>
          </a:prstGeom>
        </p:spPr>
      </p:pic>
      <p:pic>
        <p:nvPicPr>
          <p:cNvPr id="14" name="Immagine 13" descr="Immagine che contiene serbatoio, pesce, malacopteri&#10;&#10;Descrizione generata automaticamente">
            <a:extLst>
              <a:ext uri="{FF2B5EF4-FFF2-40B4-BE49-F238E27FC236}">
                <a16:creationId xmlns:a16="http://schemas.microsoft.com/office/drawing/2014/main" id="{153D8A87-184A-4B76-B6E1-EFEE1937E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802" y="4171406"/>
            <a:ext cx="2770025" cy="1877785"/>
          </a:xfrm>
          <a:prstGeom prst="rect">
            <a:avLst/>
          </a:prstGeom>
        </p:spPr>
      </p:pic>
      <p:sp>
        <p:nvSpPr>
          <p:cNvPr id="6" name="Segnaposto piè di pagina 5">
            <a:extLst>
              <a:ext uri="{FF2B5EF4-FFF2-40B4-BE49-F238E27FC236}">
                <a16:creationId xmlns:a16="http://schemas.microsoft.com/office/drawing/2014/main" id="{64401B51-D6F9-4927-B11B-1F03BBDFD20A}"/>
              </a:ext>
            </a:extLst>
          </p:cNvPr>
          <p:cNvSpPr>
            <a:spLocks noGrp="1"/>
          </p:cNvSpPr>
          <p:nvPr>
            <p:ph type="ftr" sz="quarter" idx="11"/>
          </p:nvPr>
        </p:nvSpPr>
        <p:spPr/>
        <p:txBody>
          <a:bodyPr/>
          <a:lstStyle/>
          <a:p>
            <a:r>
              <a:rPr lang="it-IT"/>
              <a:t>9 marzo 2021                                                                      Green School |Bergamo, Milano, Pavia | Acqua: ambiente da proteggere | Pizzochero Natale e Cerea Silvia</a:t>
            </a:r>
            <a:endParaRPr lang="it-IT" dirty="0"/>
          </a:p>
        </p:txBody>
      </p:sp>
      <p:sp>
        <p:nvSpPr>
          <p:cNvPr id="8" name="Segnaposto numero diapositiva 7">
            <a:extLst>
              <a:ext uri="{FF2B5EF4-FFF2-40B4-BE49-F238E27FC236}">
                <a16:creationId xmlns:a16="http://schemas.microsoft.com/office/drawing/2014/main" id="{543E5B15-A219-40B8-BDC9-7F010FB6422E}"/>
              </a:ext>
            </a:extLst>
          </p:cNvPr>
          <p:cNvSpPr>
            <a:spLocks noGrp="1"/>
          </p:cNvSpPr>
          <p:nvPr>
            <p:ph type="sldNum" sz="quarter" idx="12"/>
          </p:nvPr>
        </p:nvSpPr>
        <p:spPr/>
        <p:txBody>
          <a:bodyPr/>
          <a:lstStyle/>
          <a:p>
            <a:fld id="{C4133F5E-49C4-4AB0-A56F-499B77090B1F}" type="slidenum">
              <a:rPr lang="it-IT" smtClean="0"/>
              <a:pPr/>
              <a:t>65</a:t>
            </a:fld>
            <a:endParaRPr lang="it-IT"/>
          </a:p>
        </p:txBody>
      </p:sp>
      <p:pic>
        <p:nvPicPr>
          <p:cNvPr id="9" name="Immagine 8">
            <a:extLst>
              <a:ext uri="{FF2B5EF4-FFF2-40B4-BE49-F238E27FC236}">
                <a16:creationId xmlns:a16="http://schemas.microsoft.com/office/drawing/2014/main" id="{209F9B87-6B17-49B7-A2BB-E06DB6A05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5550" y="2019300"/>
            <a:ext cx="1549285" cy="1909762"/>
          </a:xfrm>
          <a:prstGeom prst="rect">
            <a:avLst/>
          </a:prstGeom>
        </p:spPr>
      </p:pic>
    </p:spTree>
    <p:extLst>
      <p:ext uri="{BB962C8B-B14F-4D97-AF65-F5344CB8AC3E}">
        <p14:creationId xmlns:p14="http://schemas.microsoft.com/office/powerpoint/2010/main" val="116033782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E1D030-239C-481B-9AB5-C95BC9AD275B}"/>
              </a:ext>
            </a:extLst>
          </p:cNvPr>
          <p:cNvSpPr>
            <a:spLocks noGrp="1"/>
          </p:cNvSpPr>
          <p:nvPr>
            <p:ph type="dt" sz="half" idx="10"/>
          </p:nvPr>
        </p:nvSpPr>
        <p:spPr/>
        <p:txBody>
          <a:bodyPr/>
          <a:lstStyle/>
          <a:p>
            <a:r>
              <a:rPr lang="it-IT"/>
              <a:t>18/03/2021</a:t>
            </a:r>
          </a:p>
        </p:txBody>
      </p:sp>
      <p:sp>
        <p:nvSpPr>
          <p:cNvPr id="3" name="Segnaposto piè di pagina 2">
            <a:extLst>
              <a:ext uri="{FF2B5EF4-FFF2-40B4-BE49-F238E27FC236}">
                <a16:creationId xmlns:a16="http://schemas.microsoft.com/office/drawing/2014/main" id="{3EE14999-9A7C-45EE-9949-00259CB5A6D4}"/>
              </a:ext>
            </a:extLst>
          </p:cNvPr>
          <p:cNvSpPr>
            <a:spLocks noGrp="1"/>
          </p:cNvSpPr>
          <p:nvPr>
            <p:ph type="ftr" sz="quarter" idx="11"/>
          </p:nvPr>
        </p:nvSpPr>
        <p:spPr/>
        <p:txBody>
          <a:bodyPr/>
          <a:lstStyle/>
          <a:p>
            <a:r>
              <a:rPr lang="it-IT"/>
              <a:t>Green school | LC, PV, SO, VA,| "L'importanza dell'acqua" Silvia Cerea - Lino Pizzochero</a:t>
            </a:r>
            <a:endParaRPr lang="it-IT" dirty="0"/>
          </a:p>
        </p:txBody>
      </p:sp>
      <p:sp>
        <p:nvSpPr>
          <p:cNvPr id="4" name="Segnaposto numero diapositiva 3">
            <a:extLst>
              <a:ext uri="{FF2B5EF4-FFF2-40B4-BE49-F238E27FC236}">
                <a16:creationId xmlns:a16="http://schemas.microsoft.com/office/drawing/2014/main" id="{589DFE34-49EC-4776-939D-EF1BA04670F1}"/>
              </a:ext>
            </a:extLst>
          </p:cNvPr>
          <p:cNvSpPr>
            <a:spLocks noGrp="1"/>
          </p:cNvSpPr>
          <p:nvPr>
            <p:ph type="sldNum" sz="quarter" idx="12"/>
          </p:nvPr>
        </p:nvSpPr>
        <p:spPr/>
        <p:txBody>
          <a:bodyPr/>
          <a:lstStyle/>
          <a:p>
            <a:fld id="{C4133F5E-49C4-4AB0-A56F-499B77090B1F}" type="slidenum">
              <a:rPr lang="it-IT" smtClean="0"/>
              <a:pPr/>
              <a:t>66</a:t>
            </a:fld>
            <a:endParaRPr lang="it-IT"/>
          </a:p>
        </p:txBody>
      </p:sp>
      <p:sp>
        <p:nvSpPr>
          <p:cNvPr id="6" name="CasellaDiTesto 5">
            <a:extLst>
              <a:ext uri="{FF2B5EF4-FFF2-40B4-BE49-F238E27FC236}">
                <a16:creationId xmlns:a16="http://schemas.microsoft.com/office/drawing/2014/main" id="{B0C010E6-9684-4654-83F2-43E96767BE69}"/>
              </a:ext>
            </a:extLst>
          </p:cNvPr>
          <p:cNvSpPr txBox="1"/>
          <p:nvPr/>
        </p:nvSpPr>
        <p:spPr>
          <a:xfrm>
            <a:off x="242455" y="965445"/>
            <a:ext cx="9691255" cy="1815882"/>
          </a:xfrm>
          <a:prstGeom prst="rect">
            <a:avLst/>
          </a:prstGeom>
          <a:noFill/>
        </p:spPr>
        <p:txBody>
          <a:bodyPr wrap="square">
            <a:spAutoFit/>
          </a:bodyPr>
          <a:lstStyle/>
          <a:p>
            <a:r>
              <a:rPr lang="it-IT" sz="2800" dirty="0">
                <a:solidFill>
                  <a:srgbClr val="002060"/>
                </a:solidFill>
              </a:rPr>
              <a:t>La diffusione delle specie aliene invasive rappresenta secondo la IUCN (International Union for </a:t>
            </a:r>
            <a:r>
              <a:rPr lang="it-IT" sz="2800" dirty="0" err="1">
                <a:solidFill>
                  <a:srgbClr val="002060"/>
                </a:solidFill>
              </a:rPr>
              <a:t>Conservation</a:t>
            </a:r>
            <a:r>
              <a:rPr lang="it-IT" sz="2800" dirty="0">
                <a:solidFill>
                  <a:srgbClr val="002060"/>
                </a:solidFill>
              </a:rPr>
              <a:t> of Nature) la seconda causa di perdita della biodiversità a livello mondiale dopo la distruzione degli habitat.</a:t>
            </a:r>
          </a:p>
        </p:txBody>
      </p:sp>
      <p:grpSp>
        <p:nvGrpSpPr>
          <p:cNvPr id="15" name="Gruppo 14">
            <a:extLst>
              <a:ext uri="{FF2B5EF4-FFF2-40B4-BE49-F238E27FC236}">
                <a16:creationId xmlns:a16="http://schemas.microsoft.com/office/drawing/2014/main" id="{562F353F-18DC-4097-957F-70E60675E494}"/>
              </a:ext>
            </a:extLst>
          </p:cNvPr>
          <p:cNvGrpSpPr/>
          <p:nvPr/>
        </p:nvGrpSpPr>
        <p:grpSpPr>
          <a:xfrm>
            <a:off x="0" y="2971800"/>
            <a:ext cx="12192000" cy="2457450"/>
            <a:chOff x="0" y="2971800"/>
            <a:chExt cx="12192000" cy="2457450"/>
          </a:xfrm>
        </p:grpSpPr>
        <p:pic>
          <p:nvPicPr>
            <p:cNvPr id="8" name="Immagine 7">
              <a:extLst>
                <a:ext uri="{FF2B5EF4-FFF2-40B4-BE49-F238E27FC236}">
                  <a16:creationId xmlns:a16="http://schemas.microsoft.com/office/drawing/2014/main" id="{56118F33-A8E2-4935-8551-84D595D71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32" y="2971800"/>
              <a:ext cx="3153657" cy="2457450"/>
            </a:xfrm>
            <a:prstGeom prst="rect">
              <a:avLst/>
            </a:prstGeom>
          </p:spPr>
        </p:pic>
        <p:pic>
          <p:nvPicPr>
            <p:cNvPr id="10" name="Immagine 9" descr="Immagine che contiene esterni, roccia&#10;&#10;Descrizione generata automaticamente">
              <a:extLst>
                <a:ext uri="{FF2B5EF4-FFF2-40B4-BE49-F238E27FC236}">
                  <a16:creationId xmlns:a16="http://schemas.microsoft.com/office/drawing/2014/main" id="{BA8F67D6-55F8-460A-BEC8-EFF19D908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3171826" cy="2457449"/>
            </a:xfrm>
            <a:prstGeom prst="rect">
              <a:avLst/>
            </a:prstGeom>
          </p:spPr>
        </p:pic>
        <p:pic>
          <p:nvPicPr>
            <p:cNvPr id="12" name="Immagine 11">
              <a:extLst>
                <a:ext uri="{FF2B5EF4-FFF2-40B4-BE49-F238E27FC236}">
                  <a16:creationId xmlns:a16="http://schemas.microsoft.com/office/drawing/2014/main" id="{98BA08A1-7400-4304-BF79-3AA74705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830" y="2971800"/>
              <a:ext cx="2937482" cy="2457450"/>
            </a:xfrm>
            <a:prstGeom prst="rect">
              <a:avLst/>
            </a:prstGeom>
          </p:spPr>
        </p:pic>
        <p:pic>
          <p:nvPicPr>
            <p:cNvPr id="14" name="Immagine 13" descr="Immagine che contiene fondale oceanico&#10;&#10;Descrizione generata automaticamente">
              <a:extLst>
                <a:ext uri="{FF2B5EF4-FFF2-40B4-BE49-F238E27FC236}">
                  <a16:creationId xmlns:a16="http://schemas.microsoft.com/office/drawing/2014/main" id="{69167915-93C8-49E8-B6B9-56CDBA525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250" y="2971800"/>
              <a:ext cx="2952750" cy="2457450"/>
            </a:xfrm>
            <a:prstGeom prst="rect">
              <a:avLst/>
            </a:prstGeom>
          </p:spPr>
        </p:pic>
      </p:grpSp>
      <p:sp>
        <p:nvSpPr>
          <p:cNvPr id="16" name="CasellaDiTesto 15">
            <a:extLst>
              <a:ext uri="{FF2B5EF4-FFF2-40B4-BE49-F238E27FC236}">
                <a16:creationId xmlns:a16="http://schemas.microsoft.com/office/drawing/2014/main" id="{A15DF2B1-0B81-4DB1-931B-5DFF188913D7}"/>
              </a:ext>
            </a:extLst>
          </p:cNvPr>
          <p:cNvSpPr txBox="1"/>
          <p:nvPr/>
        </p:nvSpPr>
        <p:spPr>
          <a:xfrm>
            <a:off x="171450" y="319114"/>
            <a:ext cx="8324850" cy="646331"/>
          </a:xfrm>
          <a:prstGeom prst="rect">
            <a:avLst/>
          </a:prstGeom>
          <a:noFill/>
        </p:spPr>
        <p:txBody>
          <a:bodyPr wrap="square" rtlCol="0">
            <a:spAutoFit/>
          </a:bodyPr>
          <a:lstStyle/>
          <a:p>
            <a:r>
              <a:rPr lang="it-IT" sz="3600" dirty="0">
                <a:solidFill>
                  <a:srgbClr val="002060"/>
                </a:solidFill>
                <a:latin typeface="+mj-lt"/>
              </a:rPr>
              <a:t>Specie alloctone</a:t>
            </a:r>
          </a:p>
        </p:txBody>
      </p:sp>
      <p:pic>
        <p:nvPicPr>
          <p:cNvPr id="20" name="Immagine 19" descr="Immagine che contiene clipart&#10;&#10;Descrizione generata automaticamente">
            <a:extLst>
              <a:ext uri="{FF2B5EF4-FFF2-40B4-BE49-F238E27FC236}">
                <a16:creationId xmlns:a16="http://schemas.microsoft.com/office/drawing/2014/main" id="{25DFAA0F-E54B-43AB-B320-EFE90B7DB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673" y="149802"/>
            <a:ext cx="1752600" cy="2609850"/>
          </a:xfrm>
          <a:prstGeom prst="rect">
            <a:avLst/>
          </a:prstGeom>
        </p:spPr>
      </p:pic>
    </p:spTree>
    <p:extLst>
      <p:ext uri="{BB962C8B-B14F-4D97-AF65-F5344CB8AC3E}">
        <p14:creationId xmlns:p14="http://schemas.microsoft.com/office/powerpoint/2010/main" val="55074949"/>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5B804779-89DD-4CB1-B528-E4D1EA7CE817}"/>
              </a:ext>
            </a:extLst>
          </p:cNvPr>
          <p:cNvSpPr txBox="1"/>
          <p:nvPr/>
        </p:nvSpPr>
        <p:spPr>
          <a:xfrm>
            <a:off x="1312894" y="4248727"/>
            <a:ext cx="3876086" cy="155690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rgbClr val="002060"/>
                </a:solidFill>
                <a:latin typeface="+mj-lt"/>
                <a:ea typeface="+mj-ea"/>
                <a:cs typeface="+mj-cs"/>
              </a:rPr>
              <a:t>Le </a:t>
            </a:r>
            <a:r>
              <a:rPr lang="en-US" sz="3200" dirty="0" err="1">
                <a:solidFill>
                  <a:srgbClr val="002060"/>
                </a:solidFill>
                <a:latin typeface="+mj-lt"/>
                <a:ea typeface="+mj-ea"/>
                <a:cs typeface="+mj-cs"/>
              </a:rPr>
              <a:t>cose</a:t>
            </a:r>
            <a:r>
              <a:rPr lang="en-US" sz="3200" dirty="0">
                <a:solidFill>
                  <a:srgbClr val="002060"/>
                </a:solidFill>
                <a:latin typeface="+mj-lt"/>
                <a:ea typeface="+mj-ea"/>
                <a:cs typeface="+mj-cs"/>
              </a:rPr>
              <a:t> da fare</a:t>
            </a:r>
          </a:p>
        </p:txBody>
      </p:sp>
      <p:sp>
        <p:nvSpPr>
          <p:cNvPr id="3" name="CasellaDiTesto 2">
            <a:extLst>
              <a:ext uri="{FF2B5EF4-FFF2-40B4-BE49-F238E27FC236}">
                <a16:creationId xmlns:a16="http://schemas.microsoft.com/office/drawing/2014/main" id="{828B223C-5A7F-42E4-91D3-A7BA0661A31C}"/>
              </a:ext>
            </a:extLst>
          </p:cNvPr>
          <p:cNvSpPr txBox="1"/>
          <p:nvPr/>
        </p:nvSpPr>
        <p:spPr>
          <a:xfrm>
            <a:off x="4772482" y="4355226"/>
            <a:ext cx="6586915" cy="1556907"/>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1. </a:t>
            </a:r>
            <a:r>
              <a:rPr lang="en-US" sz="1600" b="0" i="0" u="none" strike="noStrike" baseline="0" dirty="0" err="1">
                <a:solidFill>
                  <a:srgbClr val="002060"/>
                </a:solidFill>
              </a:rPr>
              <a:t>Lasciare</a:t>
            </a:r>
            <a:r>
              <a:rPr lang="en-US" sz="1600" b="0" i="0" u="none" strike="noStrike" baseline="0" dirty="0">
                <a:solidFill>
                  <a:srgbClr val="002060"/>
                </a:solidFill>
              </a:rPr>
              <a:t> </a:t>
            </a:r>
            <a:r>
              <a:rPr lang="en-US" sz="1600" b="0" i="0" u="none" strike="noStrike" baseline="0" dirty="0" err="1">
                <a:solidFill>
                  <a:srgbClr val="002060"/>
                </a:solidFill>
              </a:rPr>
              <a:t>che</a:t>
            </a:r>
            <a:r>
              <a:rPr lang="en-US" sz="1600" b="0" i="0" u="none" strike="noStrike" baseline="0" dirty="0">
                <a:solidFill>
                  <a:srgbClr val="002060"/>
                </a:solidFill>
              </a:rPr>
              <a:t> </a:t>
            </a:r>
            <a:r>
              <a:rPr lang="en-US" sz="1600" b="0" i="0" u="none" strike="noStrike" baseline="0" dirty="0" err="1">
                <a:solidFill>
                  <a:srgbClr val="002060"/>
                </a:solidFill>
              </a:rPr>
              <a:t>i</a:t>
            </a:r>
            <a:r>
              <a:rPr lang="en-US" sz="1600" b="0" i="0" u="none" strike="noStrike" baseline="0" dirty="0">
                <a:solidFill>
                  <a:srgbClr val="002060"/>
                </a:solidFill>
              </a:rPr>
              <a:t> </a:t>
            </a:r>
            <a:r>
              <a:rPr lang="en-US" sz="1600" b="0" i="0" u="none" strike="noStrike" baseline="0" dirty="0" err="1">
                <a:solidFill>
                  <a:srgbClr val="002060"/>
                </a:solidFill>
              </a:rPr>
              <a:t>fiumi</a:t>
            </a:r>
            <a:r>
              <a:rPr lang="en-US" sz="1600" b="0" i="0" u="none" strike="noStrike" baseline="0" dirty="0">
                <a:solidFill>
                  <a:srgbClr val="002060"/>
                </a:solidFill>
              </a:rPr>
              <a:t> </a:t>
            </a:r>
            <a:r>
              <a:rPr lang="en-US" sz="1600" b="0" i="0" u="none" strike="noStrike" baseline="0" dirty="0" err="1">
                <a:solidFill>
                  <a:srgbClr val="002060"/>
                </a:solidFill>
              </a:rPr>
              <a:t>scorrano</a:t>
            </a:r>
            <a:r>
              <a:rPr lang="en-US" sz="1600" b="0" i="0" u="none" strike="noStrike" baseline="0" dirty="0">
                <a:solidFill>
                  <a:srgbClr val="002060"/>
                </a:solidFill>
              </a:rPr>
              <a:t> in </a:t>
            </a:r>
            <a:r>
              <a:rPr lang="en-US" sz="1600" b="0" i="0" u="none" strike="noStrike" baseline="0" dirty="0" err="1">
                <a:solidFill>
                  <a:srgbClr val="002060"/>
                </a:solidFill>
              </a:rPr>
              <a:t>maniera</a:t>
            </a:r>
            <a:r>
              <a:rPr lang="en-US" sz="1600" b="0" i="0" u="none" strike="noStrike" baseline="0" dirty="0">
                <a:solidFill>
                  <a:srgbClr val="002060"/>
                </a:solidFill>
              </a:rPr>
              <a:t> </a:t>
            </a:r>
            <a:r>
              <a:rPr lang="en-US" sz="1600" b="0" i="0" u="none" strike="noStrike" baseline="0" dirty="0" err="1">
                <a:solidFill>
                  <a:srgbClr val="002060"/>
                </a:solidFill>
              </a:rPr>
              <a:t>naturale</a:t>
            </a:r>
            <a:r>
              <a:rPr lang="en-US" sz="1600" b="0" i="0" u="none" strike="noStrike" baseline="0" dirty="0">
                <a:solidFill>
                  <a:srgbClr val="002060"/>
                </a:solidFill>
              </a:rPr>
              <a:t>;</a:t>
            </a:r>
          </a:p>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2. </a:t>
            </a:r>
            <a:r>
              <a:rPr lang="en-US" sz="1600" b="0" i="0" u="none" strike="noStrike" baseline="0" dirty="0" err="1">
                <a:solidFill>
                  <a:srgbClr val="002060"/>
                </a:solidFill>
              </a:rPr>
              <a:t>migliorare</a:t>
            </a:r>
            <a:r>
              <a:rPr lang="en-US" sz="1600" b="0" i="0" u="none" strike="noStrike" baseline="0" dirty="0">
                <a:solidFill>
                  <a:srgbClr val="002060"/>
                </a:solidFill>
              </a:rPr>
              <a:t> la </a:t>
            </a:r>
            <a:r>
              <a:rPr lang="en-US" sz="1600" b="0" i="0" u="none" strike="noStrike" baseline="0" dirty="0" err="1">
                <a:solidFill>
                  <a:srgbClr val="002060"/>
                </a:solidFill>
              </a:rPr>
              <a:t>qualità</a:t>
            </a:r>
            <a:r>
              <a:rPr lang="en-US" sz="1600" b="0" i="0" u="none" strike="noStrike" baseline="0" dirty="0">
                <a:solidFill>
                  <a:srgbClr val="002060"/>
                </a:solidFill>
              </a:rPr>
              <a:t> </a:t>
            </a:r>
            <a:r>
              <a:rPr lang="en-US" sz="1600" b="0" i="0" u="none" strike="noStrike" baseline="0" dirty="0" err="1">
                <a:solidFill>
                  <a:srgbClr val="002060"/>
                </a:solidFill>
              </a:rPr>
              <a:t>degli</a:t>
            </a:r>
            <a:r>
              <a:rPr lang="en-US" sz="1600" b="0" i="0" u="none" strike="noStrike" baseline="0" dirty="0">
                <a:solidFill>
                  <a:srgbClr val="002060"/>
                </a:solidFill>
              </a:rPr>
              <a:t> </a:t>
            </a:r>
            <a:r>
              <a:rPr lang="en-US" sz="1600" b="0" i="0" u="none" strike="noStrike" baseline="0" dirty="0" err="1">
                <a:solidFill>
                  <a:srgbClr val="002060"/>
                </a:solidFill>
              </a:rPr>
              <a:t>ecosistemi</a:t>
            </a:r>
            <a:r>
              <a:rPr lang="en-US" sz="1600" b="0" i="0" u="none" strike="noStrike" baseline="0" dirty="0">
                <a:solidFill>
                  <a:srgbClr val="002060"/>
                </a:solidFill>
              </a:rPr>
              <a:t> </a:t>
            </a:r>
            <a:r>
              <a:rPr lang="en-US" sz="1600" b="0" i="0" u="none" strike="noStrike" baseline="0" dirty="0" err="1">
                <a:solidFill>
                  <a:srgbClr val="002060"/>
                </a:solidFill>
              </a:rPr>
              <a:t>d’acqua</a:t>
            </a:r>
            <a:r>
              <a:rPr lang="en-US" sz="1600" b="0" i="0" u="none" strike="noStrike" baseline="0" dirty="0">
                <a:solidFill>
                  <a:srgbClr val="002060"/>
                </a:solidFill>
              </a:rPr>
              <a:t> dolce;</a:t>
            </a:r>
          </a:p>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3. </a:t>
            </a:r>
            <a:r>
              <a:rPr lang="en-US" sz="1600" b="0" i="0" u="none" strike="noStrike" baseline="0" dirty="0" err="1">
                <a:solidFill>
                  <a:srgbClr val="002060"/>
                </a:solidFill>
              </a:rPr>
              <a:t>Proteggere</a:t>
            </a:r>
            <a:r>
              <a:rPr lang="en-US" sz="1600" b="0" i="0" u="none" strike="noStrike" baseline="0" dirty="0">
                <a:solidFill>
                  <a:srgbClr val="002060"/>
                </a:solidFill>
              </a:rPr>
              <a:t> e </a:t>
            </a:r>
            <a:r>
              <a:rPr lang="en-US" sz="1600" b="0" i="0" u="none" strike="noStrike" baseline="0" dirty="0" err="1">
                <a:solidFill>
                  <a:srgbClr val="002060"/>
                </a:solidFill>
              </a:rPr>
              <a:t>recuperare</a:t>
            </a:r>
            <a:r>
              <a:rPr lang="en-US" sz="1600" b="0" i="0" u="none" strike="noStrike" baseline="0" dirty="0">
                <a:solidFill>
                  <a:srgbClr val="002060"/>
                </a:solidFill>
              </a:rPr>
              <a:t> </a:t>
            </a:r>
            <a:r>
              <a:rPr lang="en-US" sz="1600" b="0" i="0" u="none" strike="noStrike" baseline="0" dirty="0" err="1">
                <a:solidFill>
                  <a:srgbClr val="002060"/>
                </a:solidFill>
              </a:rPr>
              <a:t>gli</a:t>
            </a:r>
            <a:r>
              <a:rPr lang="en-US" sz="1600" b="0" i="0" u="none" strike="noStrike" baseline="0" dirty="0">
                <a:solidFill>
                  <a:srgbClr val="002060"/>
                </a:solidFill>
              </a:rPr>
              <a:t> habitat;</a:t>
            </a:r>
          </a:p>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4. </a:t>
            </a:r>
            <a:r>
              <a:rPr lang="en-US" sz="1600" b="0" i="0" u="none" strike="noStrike" baseline="0" dirty="0" err="1">
                <a:solidFill>
                  <a:srgbClr val="002060"/>
                </a:solidFill>
              </a:rPr>
              <a:t>Impedire</a:t>
            </a:r>
            <a:r>
              <a:rPr lang="en-US" sz="1600" b="0" i="0" u="none" strike="noStrike" baseline="0" dirty="0">
                <a:solidFill>
                  <a:srgbClr val="002060"/>
                </a:solidFill>
              </a:rPr>
              <a:t> la </a:t>
            </a:r>
            <a:r>
              <a:rPr lang="en-US" sz="1600" b="0" i="0" u="none" strike="noStrike" baseline="0" dirty="0" err="1">
                <a:solidFill>
                  <a:srgbClr val="002060"/>
                </a:solidFill>
              </a:rPr>
              <a:t>sovrapesca</a:t>
            </a:r>
            <a:r>
              <a:rPr lang="en-US" sz="1600" b="0" i="0" u="none" strike="noStrike" baseline="0" dirty="0">
                <a:solidFill>
                  <a:srgbClr val="002060"/>
                </a:solidFill>
              </a:rPr>
              <a:t> e </a:t>
            </a:r>
            <a:r>
              <a:rPr lang="en-US" sz="1600" b="0" i="0" u="none" strike="noStrike" baseline="0" dirty="0" err="1">
                <a:solidFill>
                  <a:srgbClr val="002060"/>
                </a:solidFill>
              </a:rPr>
              <a:t>regolare</a:t>
            </a:r>
            <a:r>
              <a:rPr lang="en-US" sz="1600" b="0" i="0" u="none" strike="noStrike" baseline="0" dirty="0">
                <a:solidFill>
                  <a:srgbClr val="002060"/>
                </a:solidFill>
              </a:rPr>
              <a:t> I </a:t>
            </a:r>
            <a:r>
              <a:rPr lang="en-US" sz="1600" b="0" i="0" u="none" strike="noStrike" baseline="0" dirty="0" err="1">
                <a:solidFill>
                  <a:srgbClr val="002060"/>
                </a:solidFill>
              </a:rPr>
              <a:t>prelievi</a:t>
            </a:r>
            <a:r>
              <a:rPr lang="en-US" sz="1600" b="0" i="0" u="none" strike="noStrike" baseline="0" dirty="0">
                <a:solidFill>
                  <a:srgbClr val="002060"/>
                </a:solidFill>
              </a:rPr>
              <a:t> di </a:t>
            </a:r>
            <a:r>
              <a:rPr lang="en-US" sz="1600" b="0" i="0" u="none" strike="noStrike" baseline="0" dirty="0" err="1">
                <a:solidFill>
                  <a:srgbClr val="002060"/>
                </a:solidFill>
              </a:rPr>
              <a:t>sabbia</a:t>
            </a:r>
            <a:r>
              <a:rPr lang="en-US" sz="1600" b="0" i="0" u="none" strike="noStrike" baseline="0" dirty="0">
                <a:solidFill>
                  <a:srgbClr val="002060"/>
                </a:solidFill>
              </a:rPr>
              <a:t> da </a:t>
            </a:r>
            <a:r>
              <a:rPr lang="en-US" sz="1600" b="0" i="0" u="none" strike="noStrike" baseline="0" dirty="0" err="1">
                <a:solidFill>
                  <a:srgbClr val="002060"/>
                </a:solidFill>
              </a:rPr>
              <a:t>fiumi</a:t>
            </a:r>
            <a:r>
              <a:rPr lang="en-US" sz="1600" b="0" i="0" u="none" strike="noStrike" baseline="0" dirty="0">
                <a:solidFill>
                  <a:srgbClr val="002060"/>
                </a:solidFill>
              </a:rPr>
              <a:t> e </a:t>
            </a:r>
            <a:r>
              <a:rPr lang="en-US" sz="1600" b="0" i="0" u="none" strike="noStrike" baseline="0" dirty="0" err="1">
                <a:solidFill>
                  <a:srgbClr val="002060"/>
                </a:solidFill>
              </a:rPr>
              <a:t>laghi</a:t>
            </a:r>
            <a:r>
              <a:rPr lang="en-US" sz="1600" b="0" i="0" u="none" strike="noStrike" baseline="0" dirty="0">
                <a:solidFill>
                  <a:srgbClr val="002060"/>
                </a:solidFill>
              </a:rPr>
              <a:t>;</a:t>
            </a:r>
          </a:p>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5. </a:t>
            </a:r>
            <a:r>
              <a:rPr lang="en-US" sz="1600" b="0" i="0" u="none" strike="noStrike" baseline="0" dirty="0" err="1">
                <a:solidFill>
                  <a:srgbClr val="002060"/>
                </a:solidFill>
              </a:rPr>
              <a:t>Prevenire</a:t>
            </a:r>
            <a:r>
              <a:rPr lang="en-US" sz="1600" b="0" i="0" u="none" strike="noStrike" baseline="0" dirty="0">
                <a:solidFill>
                  <a:srgbClr val="002060"/>
                </a:solidFill>
              </a:rPr>
              <a:t> e </a:t>
            </a:r>
            <a:r>
              <a:rPr lang="en-US" sz="1600" b="0" i="0" u="none" strike="noStrike" baseline="0" dirty="0" err="1">
                <a:solidFill>
                  <a:srgbClr val="002060"/>
                </a:solidFill>
              </a:rPr>
              <a:t>controllare</a:t>
            </a:r>
            <a:r>
              <a:rPr lang="en-US" sz="1600" b="0" i="0" u="none" strike="noStrike" baseline="0" dirty="0">
                <a:solidFill>
                  <a:srgbClr val="002060"/>
                </a:solidFill>
              </a:rPr>
              <a:t> </a:t>
            </a:r>
            <a:r>
              <a:rPr lang="en-US" sz="1600" b="0" i="0" u="none" strike="noStrike" baseline="0" dirty="0" err="1">
                <a:solidFill>
                  <a:srgbClr val="002060"/>
                </a:solidFill>
              </a:rPr>
              <a:t>l’introduzione</a:t>
            </a:r>
            <a:r>
              <a:rPr lang="en-US" sz="1600" b="0" i="0" u="none" strike="noStrike" baseline="0" dirty="0">
                <a:solidFill>
                  <a:srgbClr val="002060"/>
                </a:solidFill>
              </a:rPr>
              <a:t> di specie </a:t>
            </a:r>
            <a:r>
              <a:rPr lang="en-US" sz="1600" b="0" i="0" u="none" strike="noStrike" baseline="0" dirty="0" err="1">
                <a:solidFill>
                  <a:srgbClr val="002060"/>
                </a:solidFill>
              </a:rPr>
              <a:t>alloctone</a:t>
            </a:r>
            <a:endParaRPr lang="en-US" sz="1600" b="0" i="0" u="none" strike="noStrike" baseline="0" dirty="0">
              <a:solidFill>
                <a:srgbClr val="002060"/>
              </a:solidFill>
            </a:endParaRPr>
          </a:p>
          <a:p>
            <a:pPr indent="-228600">
              <a:lnSpc>
                <a:spcPct val="90000"/>
              </a:lnSpc>
              <a:spcAft>
                <a:spcPts val="600"/>
              </a:spcAft>
              <a:buFont typeface="Arial" panose="020B0604020202020204" pitchFamily="34" charset="0"/>
              <a:buChar char="•"/>
            </a:pPr>
            <a:r>
              <a:rPr lang="en-US" sz="1600" b="0" i="0" u="none" strike="noStrike" baseline="0" dirty="0">
                <a:solidFill>
                  <a:srgbClr val="002060"/>
                </a:solidFill>
              </a:rPr>
              <a:t>6. </a:t>
            </a:r>
            <a:r>
              <a:rPr lang="en-US" sz="1600" b="0" i="0" u="none" strike="noStrike" baseline="0" dirty="0" err="1">
                <a:solidFill>
                  <a:srgbClr val="002060"/>
                </a:solidFill>
              </a:rPr>
              <a:t>Proteggere</a:t>
            </a:r>
            <a:r>
              <a:rPr lang="en-US" sz="1600" b="0" i="0" u="none" strike="noStrike" baseline="0" dirty="0">
                <a:solidFill>
                  <a:srgbClr val="002060"/>
                </a:solidFill>
              </a:rPr>
              <a:t> I </a:t>
            </a:r>
            <a:r>
              <a:rPr lang="en-US" sz="1600" b="0" i="0" u="none" strike="noStrike" baseline="0" dirty="0" err="1">
                <a:solidFill>
                  <a:srgbClr val="002060"/>
                </a:solidFill>
              </a:rPr>
              <a:t>fiumi</a:t>
            </a:r>
            <a:r>
              <a:rPr lang="en-US" sz="1600" b="0" i="0" u="none" strike="noStrike" baseline="0" dirty="0">
                <a:solidFill>
                  <a:srgbClr val="002060"/>
                </a:solidFill>
              </a:rPr>
              <a:t> </a:t>
            </a:r>
            <a:r>
              <a:rPr lang="en-US" sz="1600" b="0" i="0" u="none" strike="noStrike" baseline="0" dirty="0" err="1">
                <a:solidFill>
                  <a:srgbClr val="002060"/>
                </a:solidFill>
              </a:rPr>
              <a:t>ancora</a:t>
            </a:r>
            <a:r>
              <a:rPr lang="en-US" sz="1600" b="0" i="0" u="none" strike="noStrike" baseline="0" dirty="0">
                <a:solidFill>
                  <a:srgbClr val="002060"/>
                </a:solidFill>
              </a:rPr>
              <a:t> </a:t>
            </a:r>
            <a:r>
              <a:rPr lang="en-US" sz="1600" b="0" i="0" u="none" strike="noStrike" baseline="0" dirty="0" err="1">
                <a:solidFill>
                  <a:srgbClr val="002060"/>
                </a:solidFill>
              </a:rPr>
              <a:t>inalterati</a:t>
            </a:r>
            <a:r>
              <a:rPr lang="en-US" sz="1600" b="0" i="0" u="none" strike="noStrike" baseline="0" dirty="0">
                <a:solidFill>
                  <a:srgbClr val="002060"/>
                </a:solidFill>
              </a:rPr>
              <a:t> e </a:t>
            </a:r>
            <a:r>
              <a:rPr lang="en-US" sz="1600" b="0" i="0" u="none" strike="noStrike" baseline="0" dirty="0" err="1">
                <a:solidFill>
                  <a:srgbClr val="002060"/>
                </a:solidFill>
              </a:rPr>
              <a:t>rimuovere</a:t>
            </a:r>
            <a:r>
              <a:rPr lang="en-US" sz="1600" b="0" i="0" u="none" strike="noStrike" baseline="0" dirty="0">
                <a:solidFill>
                  <a:srgbClr val="002060"/>
                </a:solidFill>
              </a:rPr>
              <a:t> </a:t>
            </a:r>
            <a:r>
              <a:rPr lang="en-US" sz="1600" b="0" i="0" u="none" strike="noStrike" baseline="0" dirty="0" err="1">
                <a:solidFill>
                  <a:srgbClr val="002060"/>
                </a:solidFill>
              </a:rPr>
              <a:t>gli</a:t>
            </a:r>
            <a:r>
              <a:rPr lang="en-US" sz="1600" b="0" i="0" u="none" strike="noStrike" baseline="0" dirty="0">
                <a:solidFill>
                  <a:srgbClr val="002060"/>
                </a:solidFill>
              </a:rPr>
              <a:t> </a:t>
            </a:r>
            <a:r>
              <a:rPr lang="en-US" sz="1600" b="0" i="0" u="none" strike="noStrike" baseline="0" dirty="0" err="1">
                <a:solidFill>
                  <a:srgbClr val="002060"/>
                </a:solidFill>
              </a:rPr>
              <a:t>ostacoli</a:t>
            </a:r>
            <a:r>
              <a:rPr lang="en-US" sz="1600" b="0" i="0" u="none" strike="noStrike" baseline="0" dirty="0">
                <a:solidFill>
                  <a:srgbClr val="002060"/>
                </a:solidFill>
              </a:rPr>
              <a:t> </a:t>
            </a:r>
            <a:r>
              <a:rPr lang="en-US" sz="1600" b="0" i="0" u="none" strike="noStrike" baseline="0" dirty="0" err="1">
                <a:solidFill>
                  <a:srgbClr val="002060"/>
                </a:solidFill>
              </a:rPr>
              <a:t>obsoleti</a:t>
            </a:r>
            <a:endParaRPr lang="en-US" sz="1600" dirty="0">
              <a:solidFill>
                <a:srgbClr val="002060"/>
              </a:solidFill>
            </a:endParaRPr>
          </a:p>
        </p:txBody>
      </p:sp>
      <p:pic>
        <p:nvPicPr>
          <p:cNvPr id="8" name="Immagine 7">
            <a:extLst>
              <a:ext uri="{FF2B5EF4-FFF2-40B4-BE49-F238E27FC236}">
                <a16:creationId xmlns:a16="http://schemas.microsoft.com/office/drawing/2014/main" id="{3BF2D9B9-1DAE-469A-95CD-C0565DE590BF}"/>
              </a:ext>
            </a:extLst>
          </p:cNvPr>
          <p:cNvPicPr>
            <a:picLocks noChangeAspect="1"/>
          </p:cNvPicPr>
          <p:nvPr/>
        </p:nvPicPr>
        <p:blipFill rotWithShape="1">
          <a:blip r:embed="rId2"/>
          <a:srcRect b="1855"/>
          <a:stretch/>
        </p:blipFill>
        <p:spPr>
          <a:xfrm>
            <a:off x="1052946" y="81171"/>
            <a:ext cx="9519804" cy="4167556"/>
          </a:xfrm>
          <a:prstGeom prst="rect">
            <a:avLst/>
          </a:prstGeom>
        </p:spPr>
      </p:pic>
    </p:spTree>
    <p:extLst>
      <p:ext uri="{BB962C8B-B14F-4D97-AF65-F5344CB8AC3E}">
        <p14:creationId xmlns:p14="http://schemas.microsoft.com/office/powerpoint/2010/main" val="276839513"/>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erba, esterni, piccolo&#10;&#10;Descrizione generata automaticamente">
            <a:extLst>
              <a:ext uri="{FF2B5EF4-FFF2-40B4-BE49-F238E27FC236}">
                <a16:creationId xmlns:a16="http://schemas.microsoft.com/office/drawing/2014/main" id="{9AFBE359-7AB3-4C25-9C0C-56DC294348C7}"/>
              </a:ext>
            </a:extLst>
          </p:cNvPr>
          <p:cNvPicPr>
            <a:picLocks noChangeAspect="1"/>
          </p:cNvPicPr>
          <p:nvPr/>
        </p:nvPicPr>
        <p:blipFill rotWithShape="1">
          <a:blip r:embed="rId2">
            <a:extLst>
              <a:ext uri="{28A0092B-C50C-407E-A947-70E740481C1C}">
                <a14:useLocalDpi xmlns:a14="http://schemas.microsoft.com/office/drawing/2010/main" val="0"/>
              </a:ext>
            </a:extLst>
          </a:blip>
          <a:srcRect t="14340" r="-1" b="20749"/>
          <a:stretch/>
        </p:blipFill>
        <p:spPr>
          <a:xfrm>
            <a:off x="357446" y="1012945"/>
            <a:ext cx="11529754" cy="4995489"/>
          </a:xfrm>
          <a:prstGeom prst="rect">
            <a:avLst/>
          </a:prstGeom>
          <a:noFill/>
        </p:spPr>
      </p:pic>
      <p:sp>
        <p:nvSpPr>
          <p:cNvPr id="10" name="Title 2">
            <a:extLst>
              <a:ext uri="{FF2B5EF4-FFF2-40B4-BE49-F238E27FC236}">
                <a16:creationId xmlns:a16="http://schemas.microsoft.com/office/drawing/2014/main" id="{89807AA2-088A-4AF3-A367-CC0C3C52D75C}"/>
              </a:ext>
            </a:extLst>
          </p:cNvPr>
          <p:cNvSpPr>
            <a:spLocks noGrp="1"/>
          </p:cNvSpPr>
          <p:nvPr>
            <p:ph type="title"/>
          </p:nvPr>
        </p:nvSpPr>
        <p:spPr>
          <a:xfrm>
            <a:off x="357447" y="365125"/>
            <a:ext cx="11513128" cy="549275"/>
          </a:xfrm>
        </p:spPr>
        <p:txBody>
          <a:bodyPr/>
          <a:lstStyle/>
          <a:p>
            <a:r>
              <a:rPr lang="en-US" sz="3200" b="1" dirty="0">
                <a:solidFill>
                  <a:srgbClr val="002060"/>
                </a:solidFill>
                <a:latin typeface="Calibri Light" panose="020F0302020204030204" pitchFamily="34" charset="0"/>
                <a:ea typeface="+mn-ea"/>
                <a:cs typeface="Calibri Light" panose="020F0302020204030204" pitchFamily="34" charset="0"/>
              </a:rPr>
              <a:t>Non </a:t>
            </a:r>
            <a:r>
              <a:rPr lang="en-US" sz="3200" b="1" dirty="0" err="1">
                <a:solidFill>
                  <a:srgbClr val="002060"/>
                </a:solidFill>
                <a:latin typeface="Calibri Light" panose="020F0302020204030204" pitchFamily="34" charset="0"/>
                <a:ea typeface="+mn-ea"/>
                <a:cs typeface="Calibri Light" panose="020F0302020204030204" pitchFamily="34" charset="0"/>
              </a:rPr>
              <a:t>vorremmo</a:t>
            </a:r>
            <a:r>
              <a:rPr lang="en-US" sz="3200" b="1" dirty="0">
                <a:solidFill>
                  <a:srgbClr val="002060"/>
                </a:solidFill>
                <a:latin typeface="Calibri Light" panose="020F0302020204030204" pitchFamily="34" charset="0"/>
                <a:ea typeface="+mn-ea"/>
                <a:cs typeface="Calibri Light" panose="020F0302020204030204" pitchFamily="34" charset="0"/>
              </a:rPr>
              <a:t> </a:t>
            </a:r>
            <a:r>
              <a:rPr lang="en-US" sz="3200" b="1" dirty="0" err="1">
                <a:solidFill>
                  <a:srgbClr val="002060"/>
                </a:solidFill>
                <a:latin typeface="Calibri Light" panose="020F0302020204030204" pitchFamily="34" charset="0"/>
                <a:ea typeface="+mn-ea"/>
                <a:cs typeface="Calibri Light" panose="020F0302020204030204" pitchFamily="34" charset="0"/>
              </a:rPr>
              <a:t>avere</a:t>
            </a:r>
            <a:r>
              <a:rPr lang="en-US" sz="3200" b="1" dirty="0">
                <a:solidFill>
                  <a:srgbClr val="002060"/>
                </a:solidFill>
                <a:latin typeface="Calibri Light" panose="020F0302020204030204" pitchFamily="34" charset="0"/>
                <a:ea typeface="+mn-ea"/>
                <a:cs typeface="Calibri Light" panose="020F0302020204030204" pitchFamily="34" charset="0"/>
              </a:rPr>
              <a:t> </a:t>
            </a:r>
            <a:r>
              <a:rPr lang="en-US" sz="3200" b="1" dirty="0" err="1">
                <a:solidFill>
                  <a:srgbClr val="002060"/>
                </a:solidFill>
                <a:latin typeface="Calibri Light" panose="020F0302020204030204" pitchFamily="34" charset="0"/>
                <a:ea typeface="+mn-ea"/>
                <a:cs typeface="Calibri Light" panose="020F0302020204030204" pitchFamily="34" charset="0"/>
              </a:rPr>
              <a:t>dei</a:t>
            </a:r>
            <a:r>
              <a:rPr lang="en-US" sz="3200" b="1" dirty="0">
                <a:solidFill>
                  <a:srgbClr val="002060"/>
                </a:solidFill>
                <a:latin typeface="Calibri Light" panose="020F0302020204030204" pitchFamily="34" charset="0"/>
                <a:ea typeface="+mn-ea"/>
                <a:cs typeface="Calibri Light" panose="020F0302020204030204" pitchFamily="34" charset="0"/>
              </a:rPr>
              <a:t> </a:t>
            </a:r>
            <a:r>
              <a:rPr lang="en-US" sz="3200" b="1" dirty="0" err="1">
                <a:solidFill>
                  <a:srgbClr val="002060"/>
                </a:solidFill>
                <a:latin typeface="Calibri Light" panose="020F0302020204030204" pitchFamily="34" charset="0"/>
                <a:ea typeface="+mn-ea"/>
                <a:cs typeface="Calibri Light" panose="020F0302020204030204" pitchFamily="34" charset="0"/>
              </a:rPr>
              <a:t>fiumi</a:t>
            </a:r>
            <a:r>
              <a:rPr lang="en-US" sz="3200" b="1" dirty="0">
                <a:solidFill>
                  <a:srgbClr val="002060"/>
                </a:solidFill>
                <a:latin typeface="Calibri Light" panose="020F0302020204030204" pitchFamily="34" charset="0"/>
                <a:ea typeface="+mn-ea"/>
                <a:cs typeface="Calibri Light" panose="020F0302020204030204" pitchFamily="34" charset="0"/>
              </a:rPr>
              <a:t> </a:t>
            </a:r>
            <a:r>
              <a:rPr lang="en-US" sz="3200" b="1" dirty="0" err="1">
                <a:solidFill>
                  <a:srgbClr val="002060"/>
                </a:solidFill>
                <a:latin typeface="Calibri Light" panose="020F0302020204030204" pitchFamily="34" charset="0"/>
                <a:ea typeface="+mn-ea"/>
                <a:cs typeface="Calibri Light" panose="020F0302020204030204" pitchFamily="34" charset="0"/>
              </a:rPr>
              <a:t>così</a:t>
            </a:r>
            <a:r>
              <a:rPr lang="en-US" sz="3200" b="1" dirty="0">
                <a:solidFill>
                  <a:srgbClr val="002060"/>
                </a:solidFill>
                <a:latin typeface="Calibri Light" panose="020F0302020204030204" pitchFamily="34" charset="0"/>
                <a:ea typeface="+mn-ea"/>
                <a:cs typeface="Calibri Light" panose="020F0302020204030204" pitchFamily="34" charset="0"/>
              </a:rPr>
              <a:t>…</a:t>
            </a:r>
          </a:p>
        </p:txBody>
      </p:sp>
      <p:sp>
        <p:nvSpPr>
          <p:cNvPr id="3" name="Segnaposto piè di pagina 2">
            <a:extLst>
              <a:ext uri="{FF2B5EF4-FFF2-40B4-BE49-F238E27FC236}">
                <a16:creationId xmlns:a16="http://schemas.microsoft.com/office/drawing/2014/main" id="{A423213E-0A14-4CFF-8B82-AEEF6921FAF3}"/>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9 marzo 2021                                                                      Green School |Bergamo, Milano, Pavia | Acqua: ambiente da proteggere | Pizzochero Natale e Cerea Silvia</a:t>
            </a:r>
          </a:p>
        </p:txBody>
      </p:sp>
      <p:sp>
        <p:nvSpPr>
          <p:cNvPr id="4" name="Segnaposto numero diapositiva 3">
            <a:extLst>
              <a:ext uri="{FF2B5EF4-FFF2-40B4-BE49-F238E27FC236}">
                <a16:creationId xmlns:a16="http://schemas.microsoft.com/office/drawing/2014/main" id="{9247870C-AE3B-49BE-BD88-B41B6592ADA6}"/>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68</a:t>
            </a:fld>
            <a:endParaRPr lang="it-IT"/>
          </a:p>
        </p:txBody>
      </p:sp>
      <p:sp>
        <p:nvSpPr>
          <p:cNvPr id="7" name="CasellaDiTesto 6">
            <a:extLst>
              <a:ext uri="{FF2B5EF4-FFF2-40B4-BE49-F238E27FC236}">
                <a16:creationId xmlns:a16="http://schemas.microsoft.com/office/drawing/2014/main" id="{1F89E7A4-936B-4A3C-9DF8-E7F903E0C36A}"/>
              </a:ext>
            </a:extLst>
          </p:cNvPr>
          <p:cNvSpPr txBox="1"/>
          <p:nvPr/>
        </p:nvSpPr>
        <p:spPr>
          <a:xfrm>
            <a:off x="305830" y="5703329"/>
            <a:ext cx="6098058" cy="307777"/>
          </a:xfrm>
          <a:prstGeom prst="rect">
            <a:avLst/>
          </a:prstGeom>
          <a:noFill/>
        </p:spPr>
        <p:txBody>
          <a:bodyPr wrap="square">
            <a:spAutoFit/>
          </a:bodyPr>
          <a:lstStyle/>
          <a:p>
            <a:r>
              <a:rPr lang="it-IT" sz="1400" b="0" i="1" dirty="0">
                <a:solidFill>
                  <a:schemeClr val="bg1"/>
                </a:solidFill>
                <a:effectLst/>
                <a:latin typeface="Helvetica" panose="020B0604020202020204" pitchFamily="34" charset="0"/>
              </a:rPr>
              <a:t>Photo: Manan </a:t>
            </a:r>
            <a:r>
              <a:rPr lang="it-IT" sz="1400" b="0" i="1" dirty="0" err="1">
                <a:solidFill>
                  <a:schemeClr val="bg1"/>
                </a:solidFill>
                <a:effectLst/>
                <a:latin typeface="Helvetica" panose="020B0604020202020204" pitchFamily="34" charset="0"/>
              </a:rPr>
              <a:t>Vastsyayana</a:t>
            </a:r>
            <a:endParaRPr lang="it-IT" sz="1400" dirty="0">
              <a:solidFill>
                <a:schemeClr val="bg1"/>
              </a:solidFill>
            </a:endParaRPr>
          </a:p>
        </p:txBody>
      </p:sp>
    </p:spTree>
    <p:extLst>
      <p:ext uri="{BB962C8B-B14F-4D97-AF65-F5344CB8AC3E}">
        <p14:creationId xmlns:p14="http://schemas.microsoft.com/office/powerpoint/2010/main" val="3359493955"/>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persona, esterni&#10;&#10;Descrizione generata automaticamente">
            <a:extLst>
              <a:ext uri="{FF2B5EF4-FFF2-40B4-BE49-F238E27FC236}">
                <a16:creationId xmlns:a16="http://schemas.microsoft.com/office/drawing/2014/main" id="{84047682-CA8F-4299-B2DD-42EB991F1974}"/>
              </a:ext>
            </a:extLst>
          </p:cNvPr>
          <p:cNvPicPr>
            <a:picLocks noChangeAspect="1"/>
          </p:cNvPicPr>
          <p:nvPr/>
        </p:nvPicPr>
        <p:blipFill rotWithShape="1">
          <a:blip r:embed="rId2">
            <a:extLst>
              <a:ext uri="{28A0092B-C50C-407E-A947-70E740481C1C}">
                <a14:useLocalDpi xmlns:a14="http://schemas.microsoft.com/office/drawing/2010/main" val="0"/>
              </a:ext>
            </a:extLst>
          </a:blip>
          <a:srcRect t="25774" b="12407"/>
          <a:stretch/>
        </p:blipFill>
        <p:spPr>
          <a:xfrm>
            <a:off x="473825" y="1064029"/>
            <a:ext cx="11280371" cy="5020884"/>
          </a:xfrm>
          <a:prstGeom prst="rect">
            <a:avLst/>
          </a:prstGeom>
          <a:noFill/>
        </p:spPr>
      </p:pic>
      <p:sp>
        <p:nvSpPr>
          <p:cNvPr id="3" name="Segnaposto piè di pagina 2">
            <a:extLst>
              <a:ext uri="{FF2B5EF4-FFF2-40B4-BE49-F238E27FC236}">
                <a16:creationId xmlns:a16="http://schemas.microsoft.com/office/drawing/2014/main" id="{09003881-86E3-47C6-89D9-F342A559941D}"/>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9 marzo 2021                                                                      Green School |Bergamo, Milano, Pavia | Acqua: ambiente da proteggere | Pizzochero Natale e Cerea Silvia</a:t>
            </a:r>
          </a:p>
        </p:txBody>
      </p:sp>
      <p:sp>
        <p:nvSpPr>
          <p:cNvPr id="4" name="Segnaposto numero diapositiva 3">
            <a:extLst>
              <a:ext uri="{FF2B5EF4-FFF2-40B4-BE49-F238E27FC236}">
                <a16:creationId xmlns:a16="http://schemas.microsoft.com/office/drawing/2014/main" id="{CB45027C-50DB-4B62-9FC6-E3221F41D4B0}"/>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69</a:t>
            </a:fld>
            <a:endParaRPr lang="it-IT"/>
          </a:p>
        </p:txBody>
      </p:sp>
      <p:sp>
        <p:nvSpPr>
          <p:cNvPr id="5" name="CasellaDiTesto 4">
            <a:extLst>
              <a:ext uri="{FF2B5EF4-FFF2-40B4-BE49-F238E27FC236}">
                <a16:creationId xmlns:a16="http://schemas.microsoft.com/office/drawing/2014/main" id="{70F66FF2-07AD-4B25-BA04-AC0D5B281F83}"/>
              </a:ext>
            </a:extLst>
          </p:cNvPr>
          <p:cNvSpPr txBox="1"/>
          <p:nvPr/>
        </p:nvSpPr>
        <p:spPr>
          <a:xfrm>
            <a:off x="313509" y="182880"/>
            <a:ext cx="11416937" cy="769441"/>
          </a:xfrm>
          <a:prstGeom prst="rect">
            <a:avLst/>
          </a:prstGeom>
          <a:noFill/>
        </p:spPr>
        <p:txBody>
          <a:bodyPr wrap="square" rtlCol="0">
            <a:spAutoFit/>
          </a:bodyPr>
          <a:lstStyle/>
          <a:p>
            <a:pPr algn="ctr"/>
            <a:r>
              <a:rPr lang="it-IT" sz="4400" b="1" dirty="0">
                <a:solidFill>
                  <a:srgbClr val="002060"/>
                </a:solidFill>
                <a:latin typeface="Calibri Light" panose="020F0302020204030204" pitchFamily="34" charset="0"/>
                <a:cs typeface="Calibri Light" panose="020F0302020204030204" pitchFamily="34" charset="0"/>
              </a:rPr>
              <a:t>…ma così!</a:t>
            </a:r>
          </a:p>
        </p:txBody>
      </p:sp>
      <p:sp>
        <p:nvSpPr>
          <p:cNvPr id="7" name="CasellaDiTesto 6">
            <a:extLst>
              <a:ext uri="{FF2B5EF4-FFF2-40B4-BE49-F238E27FC236}">
                <a16:creationId xmlns:a16="http://schemas.microsoft.com/office/drawing/2014/main" id="{4E1FB046-1789-46A0-9033-3FBFB3524959}"/>
              </a:ext>
            </a:extLst>
          </p:cNvPr>
          <p:cNvSpPr txBox="1"/>
          <p:nvPr/>
        </p:nvSpPr>
        <p:spPr>
          <a:xfrm>
            <a:off x="9131643" y="5777468"/>
            <a:ext cx="4040659" cy="307777"/>
          </a:xfrm>
          <a:prstGeom prst="rect">
            <a:avLst/>
          </a:prstGeom>
          <a:noFill/>
        </p:spPr>
        <p:txBody>
          <a:bodyPr wrap="square">
            <a:spAutoFit/>
          </a:bodyPr>
          <a:lstStyle/>
          <a:p>
            <a:r>
              <a:rPr lang="it-IT" sz="1400" dirty="0"/>
              <a:t>© Camilo Diaz / WWF Colombia </a:t>
            </a:r>
          </a:p>
        </p:txBody>
      </p:sp>
    </p:spTree>
    <p:extLst>
      <p:ext uri="{BB962C8B-B14F-4D97-AF65-F5344CB8AC3E}">
        <p14:creationId xmlns:p14="http://schemas.microsoft.com/office/powerpoint/2010/main" val="216227122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FA574BA-9C5F-41F5-80CA-E460BEC151AC}"/>
              </a:ext>
            </a:extLst>
          </p:cNvPr>
          <p:cNvSpPr>
            <a:spLocks noGrp="1"/>
          </p:cNvSpPr>
          <p:nvPr>
            <p:ph type="body" idx="4294967295"/>
          </p:nvPr>
        </p:nvSpPr>
        <p:spPr>
          <a:xfrm>
            <a:off x="281796" y="1286303"/>
            <a:ext cx="6682422" cy="1222562"/>
          </a:xfrm>
        </p:spPr>
        <p:txBody>
          <a:bodyPr>
            <a:noAutofit/>
          </a:bodyPr>
          <a:lstStyle/>
          <a:p>
            <a:pPr algn="just"/>
            <a:r>
              <a:rPr lang="en-US" sz="2800" b="0" dirty="0" err="1">
                <a:solidFill>
                  <a:srgbClr val="002060"/>
                </a:solidFill>
              </a:rPr>
              <a:t>Tutta</a:t>
            </a:r>
            <a:r>
              <a:rPr lang="en-US" sz="2800" b="0" dirty="0">
                <a:solidFill>
                  <a:srgbClr val="002060"/>
                </a:solidFill>
              </a:rPr>
              <a:t> la nostra </a:t>
            </a:r>
            <a:r>
              <a:rPr lang="en-US" sz="2800" b="0" dirty="0" err="1">
                <a:solidFill>
                  <a:srgbClr val="002060"/>
                </a:solidFill>
              </a:rPr>
              <a:t>acqua</a:t>
            </a:r>
            <a:r>
              <a:rPr lang="en-US" sz="2800" b="0" dirty="0">
                <a:solidFill>
                  <a:srgbClr val="002060"/>
                </a:solidFill>
              </a:rPr>
              <a:t> </a:t>
            </a:r>
            <a:r>
              <a:rPr lang="en-US" sz="2800" b="0" dirty="0" err="1">
                <a:solidFill>
                  <a:srgbClr val="002060"/>
                </a:solidFill>
              </a:rPr>
              <a:t>potabile</a:t>
            </a:r>
            <a:r>
              <a:rPr lang="en-US" sz="2800" b="0" dirty="0">
                <a:solidFill>
                  <a:srgbClr val="002060"/>
                </a:solidFill>
              </a:rPr>
              <a:t> </a:t>
            </a:r>
            <a:r>
              <a:rPr lang="en-US" sz="2800" b="0" dirty="0" err="1">
                <a:solidFill>
                  <a:srgbClr val="002060"/>
                </a:solidFill>
              </a:rPr>
              <a:t>arriva</a:t>
            </a:r>
            <a:r>
              <a:rPr lang="en-US" sz="2800" b="0" dirty="0">
                <a:solidFill>
                  <a:srgbClr val="002060"/>
                </a:solidFill>
              </a:rPr>
              <a:t> </a:t>
            </a:r>
            <a:r>
              <a:rPr lang="en-US" sz="2800" b="0" dirty="0" err="1">
                <a:solidFill>
                  <a:srgbClr val="002060"/>
                </a:solidFill>
              </a:rPr>
              <a:t>dalle</a:t>
            </a:r>
            <a:r>
              <a:rPr lang="en-US" sz="2800" b="0" dirty="0">
                <a:solidFill>
                  <a:srgbClr val="002060"/>
                </a:solidFill>
              </a:rPr>
              <a:t> </a:t>
            </a:r>
            <a:r>
              <a:rPr lang="en-US" sz="2800" b="0" dirty="0" err="1">
                <a:solidFill>
                  <a:srgbClr val="002060"/>
                </a:solidFill>
              </a:rPr>
              <a:t>riserve</a:t>
            </a:r>
            <a:r>
              <a:rPr lang="en-US" sz="2800" b="0" dirty="0">
                <a:solidFill>
                  <a:srgbClr val="002060"/>
                </a:solidFill>
              </a:rPr>
              <a:t> di </a:t>
            </a:r>
            <a:r>
              <a:rPr lang="en-US" sz="2800" b="0" dirty="0" err="1">
                <a:solidFill>
                  <a:srgbClr val="002060"/>
                </a:solidFill>
              </a:rPr>
              <a:t>acqua</a:t>
            </a:r>
            <a:r>
              <a:rPr lang="en-US" sz="2800" b="0" dirty="0">
                <a:solidFill>
                  <a:srgbClr val="002060"/>
                </a:solidFill>
              </a:rPr>
              <a:t>  dolce: </a:t>
            </a:r>
            <a:r>
              <a:rPr lang="en-US" sz="2800" b="0" dirty="0" err="1">
                <a:solidFill>
                  <a:srgbClr val="002060"/>
                </a:solidFill>
              </a:rPr>
              <a:t>Fiumi</a:t>
            </a:r>
            <a:r>
              <a:rPr lang="en-US" sz="2800" b="0" dirty="0">
                <a:solidFill>
                  <a:srgbClr val="002060"/>
                </a:solidFill>
              </a:rPr>
              <a:t>, </a:t>
            </a:r>
            <a:r>
              <a:rPr lang="en-US" sz="2800" b="0" dirty="0" err="1">
                <a:solidFill>
                  <a:srgbClr val="002060"/>
                </a:solidFill>
              </a:rPr>
              <a:t>laghi</a:t>
            </a:r>
            <a:r>
              <a:rPr lang="en-US" sz="2800" b="0" dirty="0">
                <a:solidFill>
                  <a:srgbClr val="002060"/>
                </a:solidFill>
              </a:rPr>
              <a:t> e </a:t>
            </a:r>
            <a:r>
              <a:rPr lang="en-US" sz="2800" b="0" dirty="0" err="1">
                <a:solidFill>
                  <a:srgbClr val="002060"/>
                </a:solidFill>
              </a:rPr>
              <a:t>falde</a:t>
            </a:r>
            <a:r>
              <a:rPr lang="en-US" sz="2800" b="0" dirty="0">
                <a:solidFill>
                  <a:srgbClr val="002060"/>
                </a:solidFill>
              </a:rPr>
              <a:t> </a:t>
            </a:r>
            <a:r>
              <a:rPr lang="en-US" sz="2800" b="0" dirty="0" err="1">
                <a:solidFill>
                  <a:srgbClr val="002060"/>
                </a:solidFill>
              </a:rPr>
              <a:t>sotterranee</a:t>
            </a:r>
            <a:endParaRPr lang="en-US" sz="2800" b="0" dirty="0">
              <a:solidFill>
                <a:srgbClr val="002060"/>
              </a:solidFill>
            </a:endParaRPr>
          </a:p>
        </p:txBody>
      </p:sp>
      <p:sp>
        <p:nvSpPr>
          <p:cNvPr id="14" name="CasellaDiTesto 13">
            <a:extLst>
              <a:ext uri="{FF2B5EF4-FFF2-40B4-BE49-F238E27FC236}">
                <a16:creationId xmlns:a16="http://schemas.microsoft.com/office/drawing/2014/main" id="{B41300B7-2128-42A5-B29A-0F3CCA847D3A}"/>
              </a:ext>
            </a:extLst>
          </p:cNvPr>
          <p:cNvSpPr txBox="1"/>
          <p:nvPr/>
        </p:nvSpPr>
        <p:spPr>
          <a:xfrm>
            <a:off x="6251171" y="1002498"/>
            <a:ext cx="5619404" cy="823912"/>
          </a:xfrm>
          <a:prstGeom prst="rect">
            <a:avLst/>
          </a:prstGeom>
        </p:spPr>
        <p:txBody>
          <a:bodyPr vert="horz" lIns="91440" tIns="45720" rIns="91440" bIns="45720" rtlCol="0" anchor="b">
            <a:normAutofit/>
          </a:bodyPr>
          <a:lstStyle/>
          <a:p>
            <a:pPr>
              <a:lnSpc>
                <a:spcPct val="90000"/>
              </a:lnSpc>
              <a:spcBef>
                <a:spcPts val="1000"/>
              </a:spcBef>
            </a:pPr>
            <a:endParaRPr lang="it-IT" sz="2400" b="1" kern="1200" dirty="0">
              <a:latin typeface="+mn-lt"/>
              <a:ea typeface="+mn-ea"/>
              <a:cs typeface="+mn-cs"/>
            </a:endParaRPr>
          </a:p>
        </p:txBody>
      </p:sp>
      <p:sp>
        <p:nvSpPr>
          <p:cNvPr id="21" name="Title 3">
            <a:extLst>
              <a:ext uri="{FF2B5EF4-FFF2-40B4-BE49-F238E27FC236}">
                <a16:creationId xmlns:a16="http://schemas.microsoft.com/office/drawing/2014/main" id="{0B0DB477-018C-4F30-A2FC-09AD48A6D411}"/>
              </a:ext>
            </a:extLst>
          </p:cNvPr>
          <p:cNvSpPr>
            <a:spLocks noGrp="1"/>
          </p:cNvSpPr>
          <p:nvPr>
            <p:ph type="title"/>
          </p:nvPr>
        </p:nvSpPr>
        <p:spPr>
          <a:xfrm>
            <a:off x="357447" y="365125"/>
            <a:ext cx="11513128" cy="549275"/>
          </a:xfrm>
        </p:spPr>
        <p:txBody>
          <a:bodyPr/>
          <a:lstStyle/>
          <a:p>
            <a:r>
              <a:rPr lang="it-IT" sz="2800" b="1" kern="1200" dirty="0">
                <a:solidFill>
                  <a:srgbClr val="002060"/>
                </a:solidFill>
                <a:ea typeface="+mn-ea"/>
                <a:cs typeface="+mn-cs"/>
              </a:rPr>
              <a:t>Ci siamo dimenticati qualcosa?</a:t>
            </a:r>
            <a:endParaRPr lang="en-US" sz="2800" dirty="0">
              <a:solidFill>
                <a:srgbClr val="002060"/>
              </a:solidFill>
            </a:endParaRPr>
          </a:p>
        </p:txBody>
      </p:sp>
      <p:sp>
        <p:nvSpPr>
          <p:cNvPr id="4" name="Segnaposto data 3">
            <a:extLst>
              <a:ext uri="{FF2B5EF4-FFF2-40B4-BE49-F238E27FC236}">
                <a16:creationId xmlns:a16="http://schemas.microsoft.com/office/drawing/2014/main" id="{8392732B-B83C-4907-A8E2-4FB75DA818DA}"/>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latin typeface="+mn-lt"/>
                <a:ea typeface="+mn-ea"/>
                <a:cs typeface="+mn-cs"/>
              </a:rPr>
              <a:t>18/03/2021</a:t>
            </a:r>
          </a:p>
        </p:txBody>
      </p:sp>
      <p:sp>
        <p:nvSpPr>
          <p:cNvPr id="5" name="Segnaposto piè di pagina 4">
            <a:extLst>
              <a:ext uri="{FF2B5EF4-FFF2-40B4-BE49-F238E27FC236}">
                <a16:creationId xmlns:a16="http://schemas.microsoft.com/office/drawing/2014/main" id="{35C3A991-229C-43F4-8DF1-58527B1CEA1C}"/>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latin typeface="+mn-lt"/>
                <a:ea typeface="+mn-ea"/>
                <a:cs typeface="+mn-cs"/>
              </a:rPr>
              <a:t>Green school | LC, PV, SO, VA,| "L'importanza dell'acqua" Silvia Cerea - Lino Pizzochero</a:t>
            </a:r>
          </a:p>
        </p:txBody>
      </p:sp>
      <p:sp>
        <p:nvSpPr>
          <p:cNvPr id="23" name="Slide Number Placeholder 6">
            <a:extLst>
              <a:ext uri="{FF2B5EF4-FFF2-40B4-BE49-F238E27FC236}">
                <a16:creationId xmlns:a16="http://schemas.microsoft.com/office/drawing/2014/main" id="{38916A40-83CB-4131-A546-EF6C807C8010}"/>
              </a:ext>
            </a:extLst>
          </p:cNvPr>
          <p:cNvSpPr>
            <a:spLocks noGrp="1"/>
          </p:cNvSpPr>
          <p:nvPr>
            <p:ph type="sldNum" sz="quarter" idx="12"/>
          </p:nvPr>
        </p:nvSpPr>
        <p:spPr>
          <a:xfrm>
            <a:off x="11481262" y="6356350"/>
            <a:ext cx="389313" cy="365125"/>
          </a:xfrm>
        </p:spPr>
        <p:txBody>
          <a:bodyPr/>
          <a:lstStyle/>
          <a:p>
            <a:pPr>
              <a:spcAft>
                <a:spcPts val="600"/>
              </a:spcAft>
            </a:pPr>
            <a:fld id="{C4133F5E-49C4-4AB0-A56F-499B77090B1F}" type="slidenum">
              <a:rPr lang="it-IT" smtClean="0"/>
              <a:pPr>
                <a:spcAft>
                  <a:spcPts val="600"/>
                </a:spcAft>
              </a:pPr>
              <a:t>7</a:t>
            </a:fld>
            <a:endParaRPr lang="it-IT"/>
          </a:p>
        </p:txBody>
      </p:sp>
      <p:pic>
        <p:nvPicPr>
          <p:cNvPr id="20" name="Immagine 19">
            <a:extLst>
              <a:ext uri="{FF2B5EF4-FFF2-40B4-BE49-F238E27FC236}">
                <a16:creationId xmlns:a16="http://schemas.microsoft.com/office/drawing/2014/main" id="{E4F51869-733E-492A-9375-AC25D128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856" y="3472739"/>
            <a:ext cx="1623888" cy="2289274"/>
          </a:xfrm>
          <a:prstGeom prst="rect">
            <a:avLst/>
          </a:prstGeom>
        </p:spPr>
      </p:pic>
      <p:pic>
        <p:nvPicPr>
          <p:cNvPr id="18" name="Segnaposto contenuto 17">
            <a:extLst>
              <a:ext uri="{FF2B5EF4-FFF2-40B4-BE49-F238E27FC236}">
                <a16:creationId xmlns:a16="http://schemas.microsoft.com/office/drawing/2014/main" id="{A9282900-833B-4175-94A3-85D20E52A138}"/>
              </a:ext>
            </a:extLst>
          </p:cNvPr>
          <p:cNvPicPr>
            <a:picLocks noGrp="1" noChangeAspect="1"/>
          </p:cNvPicPr>
          <p:nvPr>
            <p:ph sz="half" idx="4294967295"/>
          </p:nvPr>
        </p:nvPicPr>
        <p:blipFill>
          <a:blip r:embed="rId3"/>
          <a:stretch>
            <a:fillRect/>
          </a:stretch>
        </p:blipFill>
        <p:spPr>
          <a:xfrm>
            <a:off x="245250" y="3103202"/>
            <a:ext cx="5850750" cy="2658811"/>
          </a:xfrm>
          <a:prstGeom prst="rect">
            <a:avLst/>
          </a:prstGeom>
        </p:spPr>
      </p:pic>
      <p:pic>
        <p:nvPicPr>
          <p:cNvPr id="22" name="Immagine 21">
            <a:extLst>
              <a:ext uri="{FF2B5EF4-FFF2-40B4-BE49-F238E27FC236}">
                <a16:creationId xmlns:a16="http://schemas.microsoft.com/office/drawing/2014/main" id="{9832AF8D-E4E7-4EFA-B282-2672B1C7556B}"/>
              </a:ext>
            </a:extLst>
          </p:cNvPr>
          <p:cNvPicPr>
            <a:picLocks noChangeAspect="1"/>
          </p:cNvPicPr>
          <p:nvPr/>
        </p:nvPicPr>
        <p:blipFill>
          <a:blip r:embed="rId4"/>
          <a:stretch>
            <a:fillRect/>
          </a:stretch>
        </p:blipFill>
        <p:spPr>
          <a:xfrm>
            <a:off x="8165678" y="1599014"/>
            <a:ext cx="3781072" cy="4162999"/>
          </a:xfrm>
          <a:prstGeom prst="rect">
            <a:avLst/>
          </a:prstGeom>
        </p:spPr>
      </p:pic>
    </p:spTree>
    <p:extLst>
      <p:ext uri="{BB962C8B-B14F-4D97-AF65-F5344CB8AC3E}">
        <p14:creationId xmlns:p14="http://schemas.microsoft.com/office/powerpoint/2010/main" val="817462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742BA5D-4163-4788-8408-13233F6BDCC6}"/>
              </a:ext>
            </a:extLst>
          </p:cNvPr>
          <p:cNvSpPr>
            <a:spLocks noGrp="1"/>
          </p:cNvSpPr>
          <p:nvPr>
            <p:ph type="sldNum" sz="quarter" idx="12"/>
          </p:nvPr>
        </p:nvSpPr>
        <p:spPr/>
        <p:txBody>
          <a:bodyPr/>
          <a:lstStyle/>
          <a:p>
            <a:fld id="{C4133F5E-49C4-4AB0-A56F-499B77090B1F}" type="slidenum">
              <a:rPr lang="it-IT" smtClean="0"/>
              <a:pPr/>
              <a:t>70</a:t>
            </a:fld>
            <a:endParaRPr lang="it-IT"/>
          </a:p>
        </p:txBody>
      </p:sp>
      <p:sp>
        <p:nvSpPr>
          <p:cNvPr id="6" name="CasellaDiTesto 5">
            <a:extLst>
              <a:ext uri="{FF2B5EF4-FFF2-40B4-BE49-F238E27FC236}">
                <a16:creationId xmlns:a16="http://schemas.microsoft.com/office/drawing/2014/main" id="{7E503842-293E-41B5-BD3A-E44BBEA8726E}"/>
              </a:ext>
            </a:extLst>
          </p:cNvPr>
          <p:cNvSpPr txBox="1"/>
          <p:nvPr/>
        </p:nvSpPr>
        <p:spPr>
          <a:xfrm>
            <a:off x="237353" y="210065"/>
            <a:ext cx="11744324" cy="5786199"/>
          </a:xfrm>
          <a:prstGeom prst="rect">
            <a:avLst/>
          </a:prstGeom>
          <a:noFill/>
        </p:spPr>
        <p:txBody>
          <a:bodyPr wrap="square">
            <a:spAutoFit/>
          </a:bodyPr>
          <a:lstStyle/>
          <a:p>
            <a:r>
              <a:rPr lang="it-IT" sz="2400" b="1" dirty="0">
                <a:solidFill>
                  <a:srgbClr val="002060"/>
                </a:solidFill>
                <a:latin typeface="+mj-lt"/>
                <a:cs typeface="Cavolini" panose="03000502040302020204" pitchFamily="66" charset="0"/>
              </a:rPr>
              <a:t>Fonti e Collegamenti</a:t>
            </a:r>
          </a:p>
          <a:p>
            <a:endParaRPr lang="it-IT" sz="2000" dirty="0">
              <a:solidFill>
                <a:srgbClr val="002060"/>
              </a:solidFill>
              <a:latin typeface="+mj-lt"/>
              <a:cs typeface="Cavolini" panose="03000502040302020204" pitchFamily="66" charset="0"/>
            </a:endParaRPr>
          </a:p>
          <a:p>
            <a:r>
              <a:rPr lang="it-IT" sz="1400" b="1" dirty="0">
                <a:solidFill>
                  <a:srgbClr val="002060"/>
                </a:solidFill>
                <a:latin typeface="+mj-lt"/>
                <a:cs typeface="Cavolini" panose="03000502040302020204" pitchFamily="66" charset="0"/>
              </a:rPr>
              <a:t>ATLANTE PER IL RICONOSCIMENTO DEI MACROINVERTEBTRATI DEI CORSI D’ACQUA ITALIANI </a:t>
            </a:r>
            <a:r>
              <a:rPr lang="it-IT" sz="1400" dirty="0">
                <a:solidFill>
                  <a:srgbClr val="002060"/>
                </a:solidFill>
                <a:latin typeface="+mj-lt"/>
                <a:cs typeface="Cavolini" panose="03000502040302020204" pitchFamily="66" charset="0"/>
              </a:rPr>
              <a:t>- Giuseppe Sansoni et </a:t>
            </a:r>
            <a:r>
              <a:rPr lang="it-IT" sz="1400" dirty="0" err="1">
                <a:solidFill>
                  <a:srgbClr val="002060"/>
                </a:solidFill>
                <a:latin typeface="+mj-lt"/>
                <a:cs typeface="Cavolini" panose="03000502040302020204" pitchFamily="66" charset="0"/>
              </a:rPr>
              <a:t>alii</a:t>
            </a:r>
            <a:r>
              <a:rPr lang="it-IT" sz="1400" dirty="0">
                <a:solidFill>
                  <a:srgbClr val="002060"/>
                </a:solidFill>
                <a:latin typeface="+mj-lt"/>
                <a:cs typeface="Cavolini" panose="03000502040302020204" pitchFamily="66" charset="0"/>
              </a:rPr>
              <a:t>- Provincia Autonoma di Trento 5° edizione 2005</a:t>
            </a:r>
          </a:p>
          <a:p>
            <a:endParaRPr lang="it-IT" sz="1050" dirty="0">
              <a:solidFill>
                <a:srgbClr val="002060"/>
              </a:solidFill>
              <a:latin typeface="+mj-lt"/>
              <a:cs typeface="Cavolini" panose="03000502040302020204" pitchFamily="66" charset="0"/>
            </a:endParaRPr>
          </a:p>
          <a:p>
            <a:r>
              <a:rPr lang="it-IT" sz="1400" b="1" i="1" dirty="0">
                <a:solidFill>
                  <a:srgbClr val="002060"/>
                </a:solidFill>
                <a:latin typeface="+mj-lt"/>
                <a:cs typeface="Cavolini" panose="03000502040302020204" pitchFamily="66" charset="0"/>
              </a:rPr>
              <a:t>ACQUA: un elemento indispensabile per la vita </a:t>
            </a:r>
            <a:r>
              <a:rPr lang="it-IT" sz="1400" dirty="0">
                <a:solidFill>
                  <a:srgbClr val="002060"/>
                </a:solidFill>
                <a:latin typeface="+mj-lt"/>
                <a:cs typeface="Cavolini" panose="03000502040302020204" pitchFamily="66" charset="0"/>
              </a:rPr>
              <a:t>– FLA -ARPA Lombardia, Piccola Casa editrice</a:t>
            </a:r>
          </a:p>
          <a:p>
            <a:endParaRPr lang="it-IT" sz="1050" dirty="0">
              <a:solidFill>
                <a:srgbClr val="002060"/>
              </a:solidFill>
              <a:latin typeface="+mj-lt"/>
              <a:cs typeface="Cavolini" panose="03000502040302020204" pitchFamily="66" charset="0"/>
            </a:endParaRPr>
          </a:p>
          <a:p>
            <a:r>
              <a:rPr lang="it-IT" sz="1400" b="1" i="1" dirty="0">
                <a:solidFill>
                  <a:srgbClr val="002060"/>
                </a:solidFill>
                <a:latin typeface="+mj-lt"/>
                <a:cs typeface="Cavolini" panose="03000502040302020204" pitchFamily="66" charset="0"/>
              </a:rPr>
              <a:t>Rapporto Stato Ambiente: acque superficiali</a:t>
            </a:r>
            <a:r>
              <a:rPr lang="it-IT" sz="1400" i="1" dirty="0">
                <a:solidFill>
                  <a:srgbClr val="002060"/>
                </a:solidFill>
                <a:latin typeface="+mj-lt"/>
                <a:cs typeface="Cavolini" panose="03000502040302020204" pitchFamily="66" charset="0"/>
              </a:rPr>
              <a:t>, </a:t>
            </a:r>
            <a:r>
              <a:rPr lang="it-IT" sz="1400" dirty="0">
                <a:solidFill>
                  <a:srgbClr val="002060"/>
                </a:solidFill>
                <a:latin typeface="+mj-lt"/>
                <a:cs typeface="Cavolini" panose="03000502040302020204" pitchFamily="66" charset="0"/>
              </a:rPr>
              <a:t>ARPA Lombardia </a:t>
            </a:r>
            <a:r>
              <a:rPr lang="it-IT" sz="1400" dirty="0">
                <a:solidFill>
                  <a:srgbClr val="002060"/>
                </a:solidFill>
                <a:latin typeface="+mj-lt"/>
                <a:cs typeface="Cavolini" panose="03000502040302020204" pitchFamily="66" charset="0"/>
                <a:hlinkClick r:id="rId2">
                  <a:extLst>
                    <a:ext uri="{A12FA001-AC4F-418D-AE19-62706E023703}">
                      <ahyp:hlinkClr xmlns:ahyp="http://schemas.microsoft.com/office/drawing/2018/hyperlinkcolor" val="tx"/>
                    </a:ext>
                  </a:extLst>
                </a:hlinkClick>
              </a:rPr>
              <a:t>https://www.arpalombardia.it/Pages/RSA/Acque.aspx</a:t>
            </a:r>
            <a:endParaRPr lang="it-IT" sz="1400" dirty="0">
              <a:solidFill>
                <a:srgbClr val="002060"/>
              </a:solidFill>
              <a:latin typeface="+mj-lt"/>
              <a:cs typeface="Cavolini" panose="03000502040302020204" pitchFamily="66" charset="0"/>
            </a:endParaRPr>
          </a:p>
          <a:p>
            <a:endParaRPr lang="it-IT" sz="1050" dirty="0">
              <a:solidFill>
                <a:srgbClr val="002060"/>
              </a:solidFill>
              <a:latin typeface="+mj-lt"/>
              <a:cs typeface="Cavolini" panose="03000502040302020204" pitchFamily="66" charset="0"/>
            </a:endParaRPr>
          </a:p>
          <a:p>
            <a:r>
              <a:rPr lang="it-IT" sz="1400" dirty="0">
                <a:solidFill>
                  <a:srgbClr val="002060"/>
                </a:solidFill>
                <a:latin typeface="+mj-lt"/>
                <a:cs typeface="Cavolini" panose="03000502040302020204" pitchFamily="66" charset="0"/>
              </a:rPr>
              <a:t>Metodi biologici per le acque superficiali interne –ISPRA, Manuali e Linee Guida 111/2014. ISBN 978-88-448-0651 </a:t>
            </a:r>
            <a:r>
              <a:rPr lang="it-IT" sz="1400" dirty="0">
                <a:solidFill>
                  <a:srgbClr val="002060"/>
                </a:solidFill>
                <a:latin typeface="+mj-lt"/>
                <a:cs typeface="Cavolini" panose="03000502040302020204" pitchFamily="66" charset="0"/>
                <a:hlinkClick r:id="rId3">
                  <a:extLst>
                    <a:ext uri="{A12FA001-AC4F-418D-AE19-62706E023703}">
                      <ahyp:hlinkClr xmlns:ahyp="http://schemas.microsoft.com/office/drawing/2018/hyperlinkcolor" val="tx"/>
                    </a:ext>
                  </a:extLst>
                </a:hlinkClick>
              </a:rPr>
              <a:t>www.ispraambiente.gov.it</a:t>
            </a:r>
            <a:endParaRPr lang="it-IT" sz="1400" dirty="0">
              <a:solidFill>
                <a:srgbClr val="002060"/>
              </a:solidFill>
              <a:latin typeface="+mj-lt"/>
              <a:cs typeface="Cavolini" panose="03000502040302020204" pitchFamily="66" charset="0"/>
            </a:endParaRPr>
          </a:p>
          <a:p>
            <a:r>
              <a:rPr lang="it-IT" sz="1400" dirty="0">
                <a:solidFill>
                  <a:srgbClr val="002060"/>
                </a:solidFill>
                <a:latin typeface="+mj-lt"/>
                <a:cs typeface="Cavolini" panose="03000502040302020204" pitchFamily="66" charset="0"/>
              </a:rPr>
              <a:t> </a:t>
            </a:r>
          </a:p>
          <a:p>
            <a:r>
              <a:rPr lang="it-IT" sz="1400" dirty="0">
                <a:solidFill>
                  <a:srgbClr val="002060"/>
                </a:solidFill>
                <a:latin typeface="+mj-lt"/>
                <a:cs typeface="Cavolini" panose="03000502040302020204" pitchFamily="66" charset="0"/>
                <a:hlinkClick r:id="rId4">
                  <a:extLst>
                    <a:ext uri="{A12FA001-AC4F-418D-AE19-62706E023703}">
                      <ahyp:hlinkClr xmlns:ahyp="http://schemas.microsoft.com/office/drawing/2018/hyperlinkcolor" val="tx"/>
                    </a:ext>
                  </a:extLst>
                </a:hlinkClick>
              </a:rPr>
              <a:t>https://www.wwf.it/plastica_nel_mediterraneo</a:t>
            </a:r>
            <a:endParaRPr lang="it-IT" sz="1400" dirty="0">
              <a:solidFill>
                <a:srgbClr val="002060"/>
              </a:solidFill>
              <a:latin typeface="+mj-lt"/>
              <a:cs typeface="Cavolini" panose="03000502040302020204" pitchFamily="66" charset="0"/>
            </a:endParaRPr>
          </a:p>
          <a:p>
            <a:endParaRPr lang="it-IT" sz="1050" dirty="0">
              <a:solidFill>
                <a:srgbClr val="002060"/>
              </a:solidFill>
              <a:latin typeface="+mj-lt"/>
              <a:cs typeface="Cavolini" panose="03000502040302020204" pitchFamily="66" charset="0"/>
            </a:endParaRPr>
          </a:p>
          <a:p>
            <a:r>
              <a:rPr lang="it-IT" sz="1400" dirty="0">
                <a:solidFill>
                  <a:srgbClr val="002060"/>
                </a:solidFill>
                <a:latin typeface="+mj-lt"/>
                <a:cs typeface="Cavolini" panose="03000502040302020204" pitchFamily="66" charset="0"/>
                <a:hlinkClick r:id="rId5">
                  <a:extLst>
                    <a:ext uri="{A12FA001-AC4F-418D-AE19-62706E023703}">
                      <ahyp:hlinkClr xmlns:ahyp="http://schemas.microsoft.com/office/drawing/2018/hyperlinkcolor" val="tx"/>
                    </a:ext>
                  </a:extLst>
                </a:hlinkClick>
              </a:rPr>
              <a:t>www.alpine-space.eu/hymocares</a:t>
            </a:r>
            <a:endParaRPr lang="it-IT" sz="1400" dirty="0">
              <a:solidFill>
                <a:srgbClr val="002060"/>
              </a:solidFill>
              <a:latin typeface="+mj-lt"/>
              <a:cs typeface="Cavolini" panose="03000502040302020204" pitchFamily="66" charset="0"/>
            </a:endParaRPr>
          </a:p>
          <a:p>
            <a:endParaRPr lang="it-IT" sz="1050" dirty="0">
              <a:solidFill>
                <a:srgbClr val="002060"/>
              </a:solidFill>
              <a:latin typeface="+mj-lt"/>
              <a:cs typeface="Cavolini" panose="03000502040302020204" pitchFamily="66" charset="0"/>
            </a:endParaRPr>
          </a:p>
          <a:p>
            <a:r>
              <a:rPr lang="it-IT" sz="1400" dirty="0">
                <a:solidFill>
                  <a:srgbClr val="002060"/>
                </a:solidFill>
                <a:latin typeface="+mj-lt"/>
                <a:cs typeface="Cavolini" panose="03000502040302020204" pitchFamily="66" charset="0"/>
                <a:hlinkClick r:id="rId6">
                  <a:extLst>
                    <a:ext uri="{A12FA001-AC4F-418D-AE19-62706E023703}">
                      <ahyp:hlinkClr xmlns:ahyp="http://schemas.microsoft.com/office/drawing/2018/hyperlinkcolor" val="tx"/>
                    </a:ext>
                  </a:extLst>
                </a:hlinkClick>
              </a:rPr>
              <a:t>https://www.cirf.org</a:t>
            </a:r>
            <a:endParaRPr lang="it-IT" sz="1400" dirty="0">
              <a:solidFill>
                <a:srgbClr val="002060"/>
              </a:solidFill>
              <a:latin typeface="+mj-lt"/>
              <a:cs typeface="Cavolini" panose="03000502040302020204" pitchFamily="66" charset="0"/>
            </a:endParaRPr>
          </a:p>
          <a:p>
            <a:endParaRPr lang="it-IT" sz="1050" dirty="0">
              <a:solidFill>
                <a:srgbClr val="002060"/>
              </a:solidFill>
              <a:latin typeface="+mj-lt"/>
            </a:endParaRPr>
          </a:p>
          <a:p>
            <a:r>
              <a:rPr lang="it-IT" sz="1400" dirty="0">
                <a:solidFill>
                  <a:srgbClr val="002060"/>
                </a:solidFill>
                <a:latin typeface="+mj-lt"/>
                <a:hlinkClick r:id="rId7">
                  <a:extLst>
                    <a:ext uri="{A12FA001-AC4F-418D-AE19-62706E023703}">
                      <ahyp:hlinkClr xmlns:ahyp="http://schemas.microsoft.com/office/drawing/2018/hyperlinkcolor" val="tx"/>
                    </a:ext>
                  </a:extLst>
                </a:hlinkClick>
              </a:rPr>
              <a:t>https://balkangreenenergynews.com/cartoonists-against-devastation-of-rivers-mini-hydropower-plants-maximum-destruction</a:t>
            </a:r>
            <a:endParaRPr lang="it-IT" sz="1400" dirty="0">
              <a:solidFill>
                <a:srgbClr val="002060"/>
              </a:solidFill>
              <a:latin typeface="+mj-lt"/>
            </a:endParaRPr>
          </a:p>
          <a:p>
            <a:endParaRPr lang="it-IT" sz="1050" dirty="0">
              <a:solidFill>
                <a:srgbClr val="002060"/>
              </a:solidFill>
              <a:latin typeface="Comic Sans MS" panose="030F0702030302020204" pitchFamily="66" charset="0"/>
            </a:endParaRPr>
          </a:p>
          <a:p>
            <a:r>
              <a:rPr lang="it-IT" sz="1400" dirty="0">
                <a:solidFill>
                  <a:srgbClr val="002060"/>
                </a:solidFill>
                <a:latin typeface="+mj-lt"/>
                <a:hlinkClick r:id="rId8">
                  <a:extLst>
                    <a:ext uri="{A12FA001-AC4F-418D-AE19-62706E023703}">
                      <ahyp:hlinkClr xmlns:ahyp="http://schemas.microsoft.com/office/drawing/2018/hyperlinkcolor" val="tx"/>
                    </a:ext>
                  </a:extLst>
                </a:hlinkClick>
              </a:rPr>
              <a:t>https://wwfint.awsassets.panda.org/downloads/world_s_forgotten_fishes__report_final__1.pdf</a:t>
            </a:r>
            <a:endParaRPr lang="it-IT" sz="1400" dirty="0">
              <a:solidFill>
                <a:srgbClr val="002060"/>
              </a:solidFill>
              <a:latin typeface="+mj-lt"/>
            </a:endParaRPr>
          </a:p>
          <a:p>
            <a:endParaRPr lang="it-IT" sz="1050" dirty="0">
              <a:solidFill>
                <a:srgbClr val="002060"/>
              </a:solidFill>
              <a:latin typeface="+mj-lt"/>
            </a:endParaRPr>
          </a:p>
          <a:p>
            <a:r>
              <a:rPr lang="it-IT" sz="1400" dirty="0" err="1">
                <a:solidFill>
                  <a:srgbClr val="002060"/>
                </a:solidFill>
                <a:latin typeface="Comic Sans MS" panose="030F0702030302020204" pitchFamily="66" charset="0"/>
              </a:rPr>
              <a:t>wwfintl_freshwater_fishes_report</a:t>
            </a:r>
            <a:r>
              <a:rPr lang="it-IT" sz="1400" dirty="0">
                <a:solidFill>
                  <a:srgbClr val="002060"/>
                </a:solidFill>
                <a:latin typeface="Comic Sans MS" panose="030F0702030302020204" pitchFamily="66" charset="0"/>
              </a:rPr>
              <a:t>  </a:t>
            </a:r>
            <a:r>
              <a:rPr lang="it-IT" sz="1400" b="0" i="0" u="none" strike="noStrike" baseline="0" dirty="0">
                <a:solidFill>
                  <a:srgbClr val="002060"/>
                </a:solidFill>
                <a:latin typeface="ArialMT"/>
              </a:rPr>
              <a:t>Camilo Diaz / WWF Colombia</a:t>
            </a:r>
          </a:p>
          <a:p>
            <a:endParaRPr lang="it-IT" sz="1400" dirty="0">
              <a:solidFill>
                <a:srgbClr val="002060"/>
              </a:solidFill>
              <a:latin typeface="ArialMT"/>
            </a:endParaRPr>
          </a:p>
          <a:p>
            <a:r>
              <a:rPr lang="it-IT" sz="1400" dirty="0">
                <a:solidFill>
                  <a:srgbClr val="002060"/>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https://portals.iucn.org/library/node/49124</a:t>
            </a:r>
            <a:endParaRPr lang="it-IT" sz="1400" dirty="0">
              <a:solidFill>
                <a:srgbClr val="002060"/>
              </a:solidFill>
              <a:latin typeface="Calibri Light" panose="020F0302020204030204" pitchFamily="34" charset="0"/>
              <a:cs typeface="Calibri Light" panose="020F0302020204030204" pitchFamily="34" charset="0"/>
            </a:endParaRPr>
          </a:p>
          <a:p>
            <a:endParaRPr lang="it-IT" sz="1400" dirty="0">
              <a:solidFill>
                <a:srgbClr val="002060"/>
              </a:solidFill>
              <a:latin typeface="Calibri Light" panose="020F0302020204030204" pitchFamily="34" charset="0"/>
              <a:cs typeface="Calibri Light" panose="020F0302020204030204" pitchFamily="34" charset="0"/>
            </a:endParaRPr>
          </a:p>
          <a:p>
            <a:endParaRPr lang="it-IT" sz="1400" dirty="0">
              <a:solidFill>
                <a:srgbClr val="002060"/>
              </a:solidFill>
              <a:latin typeface="Calibri Light" panose="020F0302020204030204" pitchFamily="34" charset="0"/>
              <a:cs typeface="Calibri Light" panose="020F0302020204030204" pitchFamily="34" charset="0"/>
            </a:endParaRPr>
          </a:p>
          <a:p>
            <a:endParaRPr lang="it-IT" dirty="0">
              <a:solidFill>
                <a:srgbClr val="002060"/>
              </a:solidFill>
            </a:endParaRPr>
          </a:p>
        </p:txBody>
      </p:sp>
      <p:sp>
        <p:nvSpPr>
          <p:cNvPr id="2" name="Segnaposto piè di pagina 1">
            <a:extLst>
              <a:ext uri="{FF2B5EF4-FFF2-40B4-BE49-F238E27FC236}">
                <a16:creationId xmlns:a16="http://schemas.microsoft.com/office/drawing/2014/main" id="{7AAC99E0-45C3-482E-848F-9DD6BD491E92}"/>
              </a:ext>
            </a:extLst>
          </p:cNvPr>
          <p:cNvSpPr>
            <a:spLocks noGrp="1"/>
          </p:cNvSpPr>
          <p:nvPr>
            <p:ph type="ftr" sz="quarter" idx="11"/>
          </p:nvPr>
        </p:nvSpPr>
        <p:spPr/>
        <p:txBody>
          <a:bodyPr/>
          <a:lstStyle/>
          <a:p>
            <a:r>
              <a:rPr lang="it-IT"/>
              <a:t>9 marzo 2021                                                                      Green School |Bergamo, Milano, Pavia | Acqua: ambiente da proteggere | Pizzochero Natale e Cerea Silvia</a:t>
            </a:r>
            <a:endParaRPr lang="it-IT" dirty="0"/>
          </a:p>
        </p:txBody>
      </p:sp>
      <p:sp>
        <p:nvSpPr>
          <p:cNvPr id="8" name="CasellaDiTesto 7">
            <a:extLst>
              <a:ext uri="{FF2B5EF4-FFF2-40B4-BE49-F238E27FC236}">
                <a16:creationId xmlns:a16="http://schemas.microsoft.com/office/drawing/2014/main" id="{6F6F3AFF-A5E4-4C0C-B229-7EA29D817AF8}"/>
              </a:ext>
            </a:extLst>
          </p:cNvPr>
          <p:cNvSpPr txBox="1"/>
          <p:nvPr/>
        </p:nvSpPr>
        <p:spPr>
          <a:xfrm>
            <a:off x="233063" y="5384800"/>
            <a:ext cx="10171326" cy="954107"/>
          </a:xfrm>
          <a:prstGeom prst="rect">
            <a:avLst/>
          </a:prstGeom>
          <a:noFill/>
        </p:spPr>
        <p:txBody>
          <a:bodyPr wrap="square" rtlCol="0">
            <a:spAutoFit/>
          </a:bodyPr>
          <a:lstStyle/>
          <a:p>
            <a:r>
              <a:rPr lang="it-IT" sz="1400" b="1" dirty="0">
                <a:solidFill>
                  <a:srgbClr val="002060"/>
                </a:solidFill>
              </a:rPr>
              <a:t>LINK - MANUALI LINEE GUIDA ISPRA PROTOCOLLI DI CAMPIONAMENTO</a:t>
            </a:r>
          </a:p>
          <a:p>
            <a:r>
              <a:rPr lang="it-IT" sz="1400" dirty="0">
                <a:solidFill>
                  <a:srgbClr val="002060"/>
                </a:solidFill>
                <a:hlinkClick r:id="rId10">
                  <a:extLst>
                    <a:ext uri="{A12FA001-AC4F-418D-AE19-62706E023703}">
                      <ahyp:hlinkClr xmlns:ahyp="http://schemas.microsoft.com/office/drawing/2018/hyperlinkcolor" val="tx"/>
                    </a:ext>
                  </a:extLst>
                </a:hlinkClick>
              </a:rPr>
              <a:t>https://www.isprambiente.gov.it/files/pubblicazioni/manuali-lineeguida/MLG__111_2014_Metodi_Biologici_acque.pdf</a:t>
            </a:r>
            <a:endParaRPr lang="it-IT" sz="1400" dirty="0">
              <a:solidFill>
                <a:srgbClr val="002060"/>
              </a:solidFill>
            </a:endParaRPr>
          </a:p>
          <a:p>
            <a:endParaRPr lang="it-IT" sz="1400" dirty="0">
              <a:solidFill>
                <a:srgbClr val="002060"/>
              </a:solidFill>
            </a:endParaRPr>
          </a:p>
          <a:p>
            <a:endParaRPr lang="it-IT" sz="1400" b="1" dirty="0">
              <a:solidFill>
                <a:srgbClr val="002060"/>
              </a:solidFill>
            </a:endParaRPr>
          </a:p>
        </p:txBody>
      </p:sp>
    </p:spTree>
    <p:extLst>
      <p:ext uri="{BB962C8B-B14F-4D97-AF65-F5344CB8AC3E}">
        <p14:creationId xmlns:p14="http://schemas.microsoft.com/office/powerpoint/2010/main" val="23726289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5D48DD21-7880-473E-AE36-910496E38504}"/>
              </a:ext>
            </a:extLst>
          </p:cNvPr>
          <p:cNvSpPr>
            <a:spLocks noGrp="1"/>
          </p:cNvSpPr>
          <p:nvPr>
            <p:ph type="title"/>
          </p:nvPr>
        </p:nvSpPr>
        <p:spPr>
          <a:xfrm>
            <a:off x="357447" y="365125"/>
            <a:ext cx="11513128" cy="549275"/>
          </a:xfrm>
        </p:spPr>
        <p:txBody>
          <a:bodyPr/>
          <a:lstStyle/>
          <a:p>
            <a:r>
              <a:rPr lang="en-US" sz="2800" b="1" dirty="0">
                <a:solidFill>
                  <a:srgbClr val="002060"/>
                </a:solidFill>
              </a:rPr>
              <a:t>SERVIZI ECOSISTEMICI</a:t>
            </a:r>
          </a:p>
        </p:txBody>
      </p:sp>
      <p:pic>
        <p:nvPicPr>
          <p:cNvPr id="13" name="Segnaposto immagine 12">
            <a:extLst>
              <a:ext uri="{FF2B5EF4-FFF2-40B4-BE49-F238E27FC236}">
                <a16:creationId xmlns:a16="http://schemas.microsoft.com/office/drawing/2014/main" id="{5417133F-96E9-47D7-B0D8-AC055D69F8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7224" y="946266"/>
            <a:ext cx="5123351" cy="5020884"/>
          </a:xfrm>
          <a:noFill/>
        </p:spPr>
      </p:pic>
      <p:sp>
        <p:nvSpPr>
          <p:cNvPr id="5" name="Segnaposto data 4">
            <a:extLst>
              <a:ext uri="{FF2B5EF4-FFF2-40B4-BE49-F238E27FC236}">
                <a16:creationId xmlns:a16="http://schemas.microsoft.com/office/drawing/2014/main" id="{15DEA8B2-5E0C-4671-AB49-B9FBB9C446C9}"/>
              </a:ext>
            </a:extLst>
          </p:cNvPr>
          <p:cNvSpPr>
            <a:spLocks noGrp="1"/>
          </p:cNvSpPr>
          <p:nvPr>
            <p:ph type="dt" sz="half" idx="10"/>
          </p:nvPr>
        </p:nvSpPr>
        <p:spPr>
          <a:xfrm>
            <a:off x="1803862" y="6356350"/>
            <a:ext cx="881149" cy="365125"/>
          </a:xfrm>
        </p:spPr>
        <p:txBody>
          <a:bodyPr anchor="ctr">
            <a:normAutofit/>
          </a:bodyPr>
          <a:lstStyle/>
          <a:p>
            <a:pPr>
              <a:spcAft>
                <a:spcPts val="600"/>
              </a:spcAft>
            </a:pPr>
            <a:r>
              <a:rPr lang="it-IT"/>
              <a:t>18/03/2021</a:t>
            </a:r>
          </a:p>
        </p:txBody>
      </p:sp>
      <p:sp>
        <p:nvSpPr>
          <p:cNvPr id="6" name="Segnaposto piè di pagina 5">
            <a:extLst>
              <a:ext uri="{FF2B5EF4-FFF2-40B4-BE49-F238E27FC236}">
                <a16:creationId xmlns:a16="http://schemas.microsoft.com/office/drawing/2014/main" id="{903AD07D-BC54-4D4C-BCB5-34163340BC1D}"/>
              </a:ext>
            </a:extLst>
          </p:cNvPr>
          <p:cNvSpPr>
            <a:spLocks noGrp="1"/>
          </p:cNvSpPr>
          <p:nvPr>
            <p:ph type="ftr" sz="quarter" idx="11"/>
          </p:nvPr>
        </p:nvSpPr>
        <p:spPr>
          <a:xfrm>
            <a:off x="2784764" y="6356350"/>
            <a:ext cx="8620298" cy="365125"/>
          </a:xfrm>
        </p:spPr>
        <p:txBody>
          <a:bodyPr anchor="ctr">
            <a:normAutofit/>
          </a:bodyPr>
          <a:lstStyle/>
          <a:p>
            <a:pPr>
              <a:spcAft>
                <a:spcPts val="600"/>
              </a:spcAft>
            </a:pPr>
            <a:r>
              <a:rPr lang="it-IT"/>
              <a:t>Green school | LC, PV, SO, VA,| "L'importanza dell'acqua" Silvia Cerea - Lino Pizzochero</a:t>
            </a:r>
          </a:p>
        </p:txBody>
      </p:sp>
      <p:sp>
        <p:nvSpPr>
          <p:cNvPr id="7" name="Segnaposto numero diapositiva 6">
            <a:extLst>
              <a:ext uri="{FF2B5EF4-FFF2-40B4-BE49-F238E27FC236}">
                <a16:creationId xmlns:a16="http://schemas.microsoft.com/office/drawing/2014/main" id="{50AFB312-4F09-4231-AE31-E9DDAA53ABD6}"/>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8</a:t>
            </a:fld>
            <a:endParaRPr lang="it-IT"/>
          </a:p>
        </p:txBody>
      </p:sp>
      <p:sp>
        <p:nvSpPr>
          <p:cNvPr id="17" name="CasellaDiTesto 16">
            <a:extLst>
              <a:ext uri="{FF2B5EF4-FFF2-40B4-BE49-F238E27FC236}">
                <a16:creationId xmlns:a16="http://schemas.microsoft.com/office/drawing/2014/main" id="{55ACFCF7-71FA-4C85-B1C5-1330825A82EF}"/>
              </a:ext>
            </a:extLst>
          </p:cNvPr>
          <p:cNvSpPr txBox="1"/>
          <p:nvPr/>
        </p:nvSpPr>
        <p:spPr>
          <a:xfrm>
            <a:off x="391428" y="914400"/>
            <a:ext cx="6253417" cy="5262979"/>
          </a:xfrm>
          <a:prstGeom prst="rect">
            <a:avLst/>
          </a:prstGeom>
          <a:noFill/>
        </p:spPr>
        <p:txBody>
          <a:bodyPr wrap="square" rtlCol="0">
            <a:spAutoFit/>
          </a:bodyPr>
          <a:lstStyle/>
          <a:p>
            <a:r>
              <a:rPr lang="it-IT" sz="2400" dirty="0">
                <a:solidFill>
                  <a:srgbClr val="002060"/>
                </a:solidFill>
              </a:rPr>
              <a:t>I servizi ecosistemici  sono quella serie di benefici che i sistemi ambientali forniscono al genere umano. Possono essere raggruppati in 4 categorie:</a:t>
            </a:r>
          </a:p>
          <a:p>
            <a:r>
              <a:rPr lang="it-IT" sz="2400" b="1" i="0" dirty="0">
                <a:solidFill>
                  <a:srgbClr val="002060"/>
                </a:solidFill>
                <a:effectLst/>
                <a:latin typeface="freight-sans-pro"/>
              </a:rPr>
              <a:t>supporto alla vita</a:t>
            </a:r>
            <a:r>
              <a:rPr lang="it-IT" sz="2400" b="0" i="0" dirty="0">
                <a:solidFill>
                  <a:srgbClr val="002060"/>
                </a:solidFill>
                <a:effectLst/>
                <a:latin typeface="freight-sans-pro"/>
              </a:rPr>
              <a:t>, cioè i servizi essenziali per garantire gli altri 3 servizi a seguito;</a:t>
            </a:r>
            <a:br>
              <a:rPr lang="it-IT" sz="2400" dirty="0">
                <a:solidFill>
                  <a:srgbClr val="002060"/>
                </a:solidFill>
              </a:rPr>
            </a:br>
            <a:r>
              <a:rPr lang="it-IT" sz="2400" b="1" i="0" dirty="0">
                <a:solidFill>
                  <a:srgbClr val="002060"/>
                </a:solidFill>
                <a:effectLst/>
                <a:latin typeface="freight-sans-pro"/>
              </a:rPr>
              <a:t>regolazione</a:t>
            </a:r>
            <a:r>
              <a:rPr lang="it-IT" sz="2400" b="0" i="0" dirty="0">
                <a:solidFill>
                  <a:srgbClr val="002060"/>
                </a:solidFill>
                <a:effectLst/>
                <a:latin typeface="freight-sans-pro"/>
              </a:rPr>
              <a:t> di gas atmosferici, clima, acque, erosione, prevenzione del dissesto idrogeologico, regolazione dell'impollinazione, habitat per la biodiversità;</a:t>
            </a:r>
            <a:br>
              <a:rPr lang="it-IT" sz="2400" dirty="0">
                <a:solidFill>
                  <a:srgbClr val="002060"/>
                </a:solidFill>
              </a:rPr>
            </a:br>
            <a:r>
              <a:rPr lang="it-IT" sz="2400" b="1" i="0" dirty="0">
                <a:solidFill>
                  <a:srgbClr val="002060"/>
                </a:solidFill>
                <a:effectLst/>
                <a:latin typeface="freight-sans-pro"/>
              </a:rPr>
              <a:t>approvvigionamento</a:t>
            </a:r>
            <a:r>
              <a:rPr lang="it-IT" sz="2400" b="0" i="0" dirty="0">
                <a:solidFill>
                  <a:srgbClr val="002060"/>
                </a:solidFill>
                <a:effectLst/>
                <a:latin typeface="freight-sans-pro"/>
              </a:rPr>
              <a:t> di cibo, materie prime, acqua dolce, variabilità biologica;</a:t>
            </a:r>
            <a:br>
              <a:rPr lang="it-IT" sz="2400" dirty="0">
                <a:solidFill>
                  <a:srgbClr val="002060"/>
                </a:solidFill>
              </a:rPr>
            </a:br>
            <a:r>
              <a:rPr lang="it-IT" sz="2400" b="1" i="0" dirty="0">
                <a:solidFill>
                  <a:srgbClr val="002060"/>
                </a:solidFill>
                <a:effectLst/>
                <a:latin typeface="freight-sans-pro"/>
              </a:rPr>
              <a:t>culturali</a:t>
            </a:r>
            <a:r>
              <a:rPr lang="it-IT" sz="2400" b="0" i="0" dirty="0">
                <a:solidFill>
                  <a:srgbClr val="002060"/>
                </a:solidFill>
                <a:effectLst/>
                <a:latin typeface="freight-sans-pro"/>
              </a:rPr>
              <a:t>, quali valori estetici, ricreativi, educativi, spirituali, artistici</a:t>
            </a:r>
            <a:endParaRPr lang="it-IT" sz="2400" dirty="0">
              <a:solidFill>
                <a:srgbClr val="002060"/>
              </a:solidFill>
            </a:endParaRPr>
          </a:p>
        </p:txBody>
      </p:sp>
      <p:sp>
        <p:nvSpPr>
          <p:cNvPr id="9" name="CasellaDiTesto 8">
            <a:extLst>
              <a:ext uri="{FF2B5EF4-FFF2-40B4-BE49-F238E27FC236}">
                <a16:creationId xmlns:a16="http://schemas.microsoft.com/office/drawing/2014/main" id="{AB3F9EAC-4FFB-4BFB-828A-3B06EA2A1954}"/>
              </a:ext>
            </a:extLst>
          </p:cNvPr>
          <p:cNvSpPr txBox="1"/>
          <p:nvPr/>
        </p:nvSpPr>
        <p:spPr>
          <a:xfrm>
            <a:off x="6644845" y="5901036"/>
            <a:ext cx="6098058" cy="276999"/>
          </a:xfrm>
          <a:prstGeom prst="rect">
            <a:avLst/>
          </a:prstGeom>
          <a:noFill/>
        </p:spPr>
        <p:txBody>
          <a:bodyPr wrap="square">
            <a:spAutoFit/>
          </a:bodyPr>
          <a:lstStyle/>
          <a:p>
            <a:r>
              <a:rPr lang="it-IT" sz="1200" b="1" i="1" dirty="0">
                <a:solidFill>
                  <a:srgbClr val="6EA81A"/>
                </a:solidFill>
                <a:effectLst/>
                <a:latin typeface="Open Sans"/>
              </a:rPr>
              <a:t>Graphic credit: TEEB Europe</a:t>
            </a:r>
            <a:endParaRPr lang="it-IT" sz="1200" dirty="0"/>
          </a:p>
        </p:txBody>
      </p:sp>
    </p:spTree>
    <p:extLst>
      <p:ext uri="{BB962C8B-B14F-4D97-AF65-F5344CB8AC3E}">
        <p14:creationId xmlns:p14="http://schemas.microsoft.com/office/powerpoint/2010/main" val="279484010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0E8C4EF5-5A5F-4A52-89FA-A3D9DBA1E248}"/>
              </a:ext>
            </a:extLst>
          </p:cNvPr>
          <p:cNvSpPr>
            <a:spLocks noGrp="1"/>
          </p:cNvSpPr>
          <p:nvPr>
            <p:ph sz="half" idx="1"/>
          </p:nvPr>
        </p:nvSpPr>
        <p:spPr>
          <a:xfrm>
            <a:off x="357447" y="1012936"/>
            <a:ext cx="11612880" cy="4995489"/>
          </a:xfrm>
        </p:spPr>
        <p:txBody>
          <a:bodyPr>
            <a:normAutofit/>
          </a:bodyPr>
          <a:lstStyle/>
          <a:p>
            <a:pPr>
              <a:buFont typeface="Arial" panose="020B0604020202020204" pitchFamily="34" charset="0"/>
              <a:buChar char="•"/>
            </a:pPr>
            <a:r>
              <a:rPr lang="it-IT" sz="2200" b="0" i="0" dirty="0">
                <a:solidFill>
                  <a:srgbClr val="002060"/>
                </a:solidFill>
                <a:effectLst/>
              </a:rPr>
              <a:t>La commissione mondiale per l’acqua indica in </a:t>
            </a:r>
            <a:r>
              <a:rPr lang="it-IT" sz="2200" b="1" i="0" dirty="0">
                <a:solidFill>
                  <a:srgbClr val="002060"/>
                </a:solidFill>
                <a:effectLst/>
              </a:rPr>
              <a:t>40 litri</a:t>
            </a:r>
            <a:r>
              <a:rPr lang="it-IT" sz="2200" b="0" i="0" dirty="0">
                <a:solidFill>
                  <a:srgbClr val="002060"/>
                </a:solidFill>
                <a:effectLst/>
              </a:rPr>
              <a:t> al giorno a persona la </a:t>
            </a:r>
            <a:r>
              <a:rPr lang="it-IT" sz="2200" b="1" i="0" dirty="0">
                <a:solidFill>
                  <a:srgbClr val="002060"/>
                </a:solidFill>
                <a:effectLst/>
              </a:rPr>
              <a:t>quantità minima</a:t>
            </a:r>
            <a:r>
              <a:rPr lang="it-IT" sz="2200" b="0" i="0" dirty="0">
                <a:solidFill>
                  <a:srgbClr val="002060"/>
                </a:solidFill>
                <a:effectLst/>
              </a:rPr>
              <a:t> per soddisfare i bisogni essenziali. Con circa 40 litri noi italiani facciamo la doccia, mentre per altri rappresenta l’acqua di intere settimane.</a:t>
            </a:r>
          </a:p>
          <a:p>
            <a:pPr>
              <a:buFont typeface="Arial" panose="020B0604020202020204" pitchFamily="34" charset="0"/>
              <a:buChar char="•"/>
            </a:pPr>
            <a:r>
              <a:rPr lang="it-IT" sz="2200" b="0" i="0" dirty="0">
                <a:solidFill>
                  <a:srgbClr val="002060"/>
                </a:solidFill>
                <a:effectLst/>
              </a:rPr>
              <a:t>Nel mondo si passa da una disponibilità media di 425 litri al giorno di un abitante degli Stati Uniti ai 10 litri al giorno di un abitante del Madagascar; da </a:t>
            </a:r>
            <a:r>
              <a:rPr lang="it-IT" sz="2200" b="1" i="0" dirty="0">
                <a:solidFill>
                  <a:srgbClr val="002060"/>
                </a:solidFill>
                <a:effectLst/>
              </a:rPr>
              <a:t>237 in Italia</a:t>
            </a:r>
            <a:r>
              <a:rPr lang="it-IT" sz="2200" b="0" i="0" dirty="0">
                <a:solidFill>
                  <a:srgbClr val="002060"/>
                </a:solidFill>
                <a:effectLst/>
              </a:rPr>
              <a:t> a 150 in Francia. Le stime medie indicano un consumo di 350 litri d’acqua al giorno per una famiglia canadese, di 165 per una europea e di 20 litri per una famiglia africana.</a:t>
            </a:r>
          </a:p>
          <a:p>
            <a:endParaRPr lang="it-IT" sz="2200" dirty="0">
              <a:solidFill>
                <a:srgbClr val="002060"/>
              </a:solidFill>
            </a:endParaRPr>
          </a:p>
        </p:txBody>
      </p:sp>
      <p:pic>
        <p:nvPicPr>
          <p:cNvPr id="19" name="Immagine 18">
            <a:extLst>
              <a:ext uri="{FF2B5EF4-FFF2-40B4-BE49-F238E27FC236}">
                <a16:creationId xmlns:a16="http://schemas.microsoft.com/office/drawing/2014/main" id="{ADDB0B34-1F94-44B2-85DD-CE73501D4E0C}"/>
              </a:ext>
            </a:extLst>
          </p:cNvPr>
          <p:cNvPicPr>
            <a:picLocks noChangeAspect="1"/>
          </p:cNvPicPr>
          <p:nvPr/>
        </p:nvPicPr>
        <p:blipFill>
          <a:blip r:embed="rId2"/>
          <a:stretch>
            <a:fillRect/>
          </a:stretch>
        </p:blipFill>
        <p:spPr>
          <a:xfrm>
            <a:off x="3031250" y="3385115"/>
            <a:ext cx="6129499" cy="2681654"/>
          </a:xfrm>
          <a:prstGeom prst="rect">
            <a:avLst/>
          </a:prstGeom>
          <a:noFill/>
        </p:spPr>
      </p:pic>
      <p:sp>
        <p:nvSpPr>
          <p:cNvPr id="21" name="Title 3">
            <a:extLst>
              <a:ext uri="{FF2B5EF4-FFF2-40B4-BE49-F238E27FC236}">
                <a16:creationId xmlns:a16="http://schemas.microsoft.com/office/drawing/2014/main" id="{0B0DB477-018C-4F30-A2FC-09AD48A6D411}"/>
              </a:ext>
            </a:extLst>
          </p:cNvPr>
          <p:cNvSpPr>
            <a:spLocks noGrp="1"/>
          </p:cNvSpPr>
          <p:nvPr>
            <p:ph type="title"/>
          </p:nvPr>
        </p:nvSpPr>
        <p:spPr>
          <a:xfrm>
            <a:off x="357447" y="365125"/>
            <a:ext cx="11513128" cy="549275"/>
          </a:xfrm>
        </p:spPr>
        <p:txBody>
          <a:bodyPr anchor="ctr">
            <a:normAutofit/>
          </a:bodyPr>
          <a:lstStyle/>
          <a:p>
            <a:r>
              <a:rPr lang="it-IT" sz="2800" b="1" kern="1200" dirty="0">
                <a:solidFill>
                  <a:srgbClr val="002060"/>
                </a:solidFill>
              </a:rPr>
              <a:t>QUANTA ACQUA CONSUMIAMO?</a:t>
            </a:r>
            <a:endParaRPr lang="en-US" sz="2800" b="1" dirty="0">
              <a:solidFill>
                <a:srgbClr val="002060"/>
              </a:solidFill>
            </a:endParaRPr>
          </a:p>
        </p:txBody>
      </p:sp>
      <p:sp>
        <p:nvSpPr>
          <p:cNvPr id="4" name="Segnaposto data 3">
            <a:extLst>
              <a:ext uri="{FF2B5EF4-FFF2-40B4-BE49-F238E27FC236}">
                <a16:creationId xmlns:a16="http://schemas.microsoft.com/office/drawing/2014/main" id="{8392732B-B83C-4907-A8E2-4FB75DA818DA}"/>
              </a:ext>
            </a:extLst>
          </p:cNvPr>
          <p:cNvSpPr>
            <a:spLocks noGrp="1"/>
          </p:cNvSpPr>
          <p:nvPr>
            <p:ph type="dt" sz="half" idx="10"/>
          </p:nvPr>
        </p:nvSpPr>
        <p:spPr>
          <a:xfrm>
            <a:off x="1803862" y="6356350"/>
            <a:ext cx="881149" cy="365125"/>
          </a:xfrm>
        </p:spPr>
        <p:txBody>
          <a:bodyPr vert="horz" lIns="91440" tIns="45720" rIns="91440" bIns="45720" rtlCol="0" anchor="ctr">
            <a:normAutofit/>
          </a:bodyPr>
          <a:lstStyle/>
          <a:p>
            <a:pPr>
              <a:spcAft>
                <a:spcPts val="600"/>
              </a:spcAft>
            </a:pPr>
            <a:r>
              <a:rPr lang="it-IT" kern="1200"/>
              <a:t>18/03/2021</a:t>
            </a:r>
          </a:p>
        </p:txBody>
      </p:sp>
      <p:sp>
        <p:nvSpPr>
          <p:cNvPr id="5" name="Segnaposto piè di pagina 4">
            <a:extLst>
              <a:ext uri="{FF2B5EF4-FFF2-40B4-BE49-F238E27FC236}">
                <a16:creationId xmlns:a16="http://schemas.microsoft.com/office/drawing/2014/main" id="{35C3A991-229C-43F4-8DF1-58527B1CEA1C}"/>
              </a:ext>
            </a:extLst>
          </p:cNvPr>
          <p:cNvSpPr>
            <a:spLocks noGrp="1"/>
          </p:cNvSpPr>
          <p:nvPr>
            <p:ph type="ftr" sz="quarter" idx="11"/>
          </p:nvPr>
        </p:nvSpPr>
        <p:spPr>
          <a:xfrm>
            <a:off x="2784764" y="6356350"/>
            <a:ext cx="8620298" cy="365125"/>
          </a:xfrm>
        </p:spPr>
        <p:txBody>
          <a:bodyPr vert="horz" lIns="91440" tIns="45720" rIns="91440" bIns="45720" rtlCol="0" anchor="ctr">
            <a:normAutofit/>
          </a:bodyPr>
          <a:lstStyle/>
          <a:p>
            <a:pPr>
              <a:spcAft>
                <a:spcPts val="600"/>
              </a:spcAft>
            </a:pPr>
            <a:r>
              <a:rPr lang="it-IT" kern="1200"/>
              <a:t>Green school | LC, PV, SO, VA,| "L'importanza dell'acqua" Silvia Cerea - Lino Pizzochero</a:t>
            </a:r>
          </a:p>
        </p:txBody>
      </p:sp>
      <p:sp>
        <p:nvSpPr>
          <p:cNvPr id="23" name="Slide Number Placeholder 6">
            <a:extLst>
              <a:ext uri="{FF2B5EF4-FFF2-40B4-BE49-F238E27FC236}">
                <a16:creationId xmlns:a16="http://schemas.microsoft.com/office/drawing/2014/main" id="{38916A40-83CB-4131-A546-EF6C807C8010}"/>
              </a:ext>
            </a:extLst>
          </p:cNvPr>
          <p:cNvSpPr>
            <a:spLocks noGrp="1"/>
          </p:cNvSpPr>
          <p:nvPr>
            <p:ph type="sldNum" sz="quarter" idx="12"/>
          </p:nvPr>
        </p:nvSpPr>
        <p:spPr>
          <a:xfrm>
            <a:off x="11481262" y="6356350"/>
            <a:ext cx="389313" cy="365125"/>
          </a:xfrm>
        </p:spPr>
        <p:txBody>
          <a:bodyPr anchor="ctr">
            <a:normAutofit/>
          </a:bodyPr>
          <a:lstStyle/>
          <a:p>
            <a:pPr>
              <a:spcAft>
                <a:spcPts val="600"/>
              </a:spcAft>
            </a:pPr>
            <a:fld id="{C4133F5E-49C4-4AB0-A56F-499B77090B1F}" type="slidenum">
              <a:rPr lang="it-IT" smtClean="0"/>
              <a:pPr>
                <a:spcAft>
                  <a:spcPts val="600"/>
                </a:spcAft>
              </a:pPr>
              <a:t>9</a:t>
            </a:fld>
            <a:endParaRPr lang="it-IT"/>
          </a:p>
        </p:txBody>
      </p:sp>
      <p:sp>
        <p:nvSpPr>
          <p:cNvPr id="14" name="CasellaDiTesto 13">
            <a:extLst>
              <a:ext uri="{FF2B5EF4-FFF2-40B4-BE49-F238E27FC236}">
                <a16:creationId xmlns:a16="http://schemas.microsoft.com/office/drawing/2014/main" id="{B41300B7-2128-42A5-B29A-0F3CCA847D3A}"/>
              </a:ext>
            </a:extLst>
          </p:cNvPr>
          <p:cNvSpPr txBox="1"/>
          <p:nvPr/>
        </p:nvSpPr>
        <p:spPr>
          <a:xfrm>
            <a:off x="6251171" y="1002498"/>
            <a:ext cx="5619404" cy="823912"/>
          </a:xfrm>
          <a:prstGeom prst="rect">
            <a:avLst/>
          </a:prstGeom>
        </p:spPr>
        <p:txBody>
          <a:bodyPr vert="horz" lIns="91440" tIns="45720" rIns="91440" bIns="45720" rtlCol="0" anchor="b">
            <a:normAutofit/>
          </a:bodyPr>
          <a:lstStyle/>
          <a:p>
            <a:pPr>
              <a:lnSpc>
                <a:spcPct val="90000"/>
              </a:lnSpc>
              <a:spcBef>
                <a:spcPts val="1000"/>
              </a:spcBef>
            </a:pPr>
            <a:endParaRPr lang="it-IT" sz="2400" b="1" kern="1200" dirty="0">
              <a:latin typeface="+mn-lt"/>
              <a:ea typeface="+mn-ea"/>
              <a:cs typeface="+mn-cs"/>
            </a:endParaRPr>
          </a:p>
        </p:txBody>
      </p:sp>
    </p:spTree>
    <p:extLst>
      <p:ext uri="{BB962C8B-B14F-4D97-AF65-F5344CB8AC3E}">
        <p14:creationId xmlns:p14="http://schemas.microsoft.com/office/powerpoint/2010/main" val="893270978"/>
      </p:ext>
    </p:extLst>
  </p:cSld>
  <p:clrMapOvr>
    <a:masterClrMapping/>
  </p:clrMapOvr>
  <p:transition spd="slow">
    <p:wipe/>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MARZO 2021 Lino" id="{67A6611D-C134-4809-AB82-31954041ECEC}" vid="{E38DFD1D-E44C-44CA-A687-F0CBABEDFAAD}"/>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6163</Words>
  <Application>Microsoft Office PowerPoint</Application>
  <PresentationFormat>Widescreen</PresentationFormat>
  <Paragraphs>554</Paragraphs>
  <Slides>70</Slides>
  <Notes>0</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70</vt:i4>
      </vt:variant>
    </vt:vector>
  </HeadingPairs>
  <TitlesOfParts>
    <vt:vector size="84" baseType="lpstr">
      <vt:lpstr>Arial</vt:lpstr>
      <vt:lpstr>ArialMT</vt:lpstr>
      <vt:lpstr>Calibri</vt:lpstr>
      <vt:lpstr>Calibri Light</vt:lpstr>
      <vt:lpstr>Comic Sans MS</vt:lpstr>
      <vt:lpstr>CrimsonPro</vt:lpstr>
      <vt:lpstr>freight-sans-pro</vt:lpstr>
      <vt:lpstr>Helvetica</vt:lpstr>
      <vt:lpstr>Open Sans</vt:lpstr>
      <vt:lpstr>Titillium Web</vt:lpstr>
      <vt:lpstr>Wingdings</vt:lpstr>
      <vt:lpstr>Tema di Office</vt:lpstr>
      <vt:lpstr>Personalizza struttura</vt:lpstr>
      <vt:lpstr>1_Personalizza struttura</vt:lpstr>
      <vt:lpstr>Presentazione standard di PowerPoint</vt:lpstr>
      <vt:lpstr>L’IMPORTANZA DELL’ACQUA: COMPONENTE DEGLI ORGANISMI</vt:lpstr>
      <vt:lpstr>L’IMPORTANZA DELL’ACQUA: COMPONENTE DEGLI ORGANISMI</vt:lpstr>
      <vt:lpstr>L’IMPORTANZA DELL’ACQUA: AGRICOLTURA E ZOOTECNIA</vt:lpstr>
      <vt:lpstr>L’IMPORTANZA DELL’ ACQUA: ENERGIA</vt:lpstr>
      <vt:lpstr>L’IMPORTANZA DELL’ACQUA: SVAGO</vt:lpstr>
      <vt:lpstr>Ci siamo dimenticati qualcosa?</vt:lpstr>
      <vt:lpstr>SERVIZI ECOSISTEMICI</vt:lpstr>
      <vt:lpstr>QUANTA ACQUA CONSUMIAMO?</vt:lpstr>
      <vt:lpstr>Presentazione standard di PowerPoint</vt:lpstr>
      <vt:lpstr>QUANTA ACQUA C’E’ SULLA TERRA?</vt:lpstr>
      <vt:lpstr>E L’ACQUA DOLCE?</vt:lpstr>
      <vt:lpstr>E L’ACQUA DOLCE?</vt:lpstr>
      <vt:lpstr>Il 68,7 % dell’acqua dolce presente sulla  terra si trova intrappolato nei ghiacci delle calotte polari e dei ghiacciai permanenti in alta quota. </vt:lpstr>
      <vt:lpstr>Presentazione standard di PowerPoint</vt:lpstr>
      <vt:lpstr>Come sono distribuite le acque superficiali?</vt:lpstr>
      <vt:lpstr>In Italia…</vt:lpstr>
      <vt:lpstr>…e in Lombardia…</vt:lpstr>
      <vt:lpstr>Un fiume deve essere funzionante…</vt:lpstr>
      <vt:lpstr>Il fiume ha la capacita’ di autodepurarsi…</vt:lpstr>
      <vt:lpstr>Un fiume deve essere funzionante…</vt:lpstr>
      <vt:lpstr>Da dove viene l’inquinamento?</vt:lpstr>
      <vt:lpstr>Da dove viene l’inquinamento?</vt:lpstr>
      <vt:lpstr>Da dove viene l’inquinamento?</vt:lpstr>
      <vt:lpstr>Inquinamento da materiali plastici</vt:lpstr>
      <vt:lpstr>Da dove arriva la plastica?</vt:lpstr>
      <vt:lpstr>Presentazione standard di PowerPoint</vt:lpstr>
      <vt:lpstr>Presentazione standard di PowerPoint</vt:lpstr>
      <vt:lpstr>Isole di plastica </vt:lpstr>
      <vt:lpstr>Presentazione standard di PowerPoint</vt:lpstr>
      <vt:lpstr>Quali rifiuti arrivano in mare</vt:lpstr>
      <vt:lpstr>Riflessione…</vt:lpstr>
      <vt:lpstr>Un fiume deve essere funzionante</vt:lpstr>
      <vt:lpstr>Un fiume deve essere funzionante</vt:lpstr>
      <vt:lpstr>Un fiume deve essere funzionante</vt:lpstr>
      <vt:lpstr>Un fiume deve essere funzionante</vt:lpstr>
      <vt:lpstr>Come stabilire se un fiume e’ sano?</vt:lpstr>
      <vt:lpstr>Monitoraggio chimico fisico</vt:lpstr>
      <vt:lpstr>STAZIONI DI MONITORAGGIO</vt:lpstr>
      <vt:lpstr>Come stabilire se un fiume e’ sano?</vt:lpstr>
      <vt:lpstr>Analisi biologica ed ecologica</vt:lpstr>
      <vt:lpstr>Bioindicatore: indicatore biologico</vt:lpstr>
      <vt:lpstr>Caratteristiche di un bioindicatore</vt:lpstr>
      <vt:lpstr>Indicatori qualita’ dell’aria</vt:lpstr>
      <vt:lpstr>Indicatori qualita’ del suolo</vt:lpstr>
      <vt:lpstr>Indicatori di qualita’ dell’acqua</vt:lpstr>
      <vt:lpstr>Indicatori di qualita’ dell’ acqua: diatomee</vt:lpstr>
      <vt:lpstr>Indicatori di qualita’ dell’ acqua: macrofite</vt:lpstr>
      <vt:lpstr>Indicatori di qualita’ dell’ acqua: fauna ittica</vt:lpstr>
      <vt:lpstr>Elettropesca</vt:lpstr>
      <vt:lpstr>Indicatori di qualita’ dell’ acqua: macroinvertebrati</vt:lpstr>
      <vt:lpstr>Indicatori di qualita’ dell’ acqua: macroinvertebrati</vt:lpstr>
      <vt:lpstr>Presentazione standard di PowerPoint</vt:lpstr>
      <vt:lpstr>Presentazione standard di PowerPoint</vt:lpstr>
      <vt:lpstr>Presentazione standard di PowerPoint</vt:lpstr>
      <vt:lpstr>Presentazione standard di PowerPoint</vt:lpstr>
      <vt:lpstr>Indicatori di qualita’ dell’acqua: macroinvertebrati</vt:lpstr>
      <vt:lpstr>Indicatori di qualita’ dell’acqua: macroinvertebrati</vt:lpstr>
      <vt:lpstr>Come avviene la classificazione in base agli elementi di qualita’ biologica</vt:lpstr>
      <vt:lpstr>Come avviene la classificazione in base agli elementi di qualita’ biologica</vt:lpstr>
      <vt:lpstr>Determinazione dello stato ecologico</vt:lpstr>
      <vt:lpstr>Elementi di qualita’ biologica</vt:lpstr>
      <vt:lpstr>Presentazione standard di PowerPoint</vt:lpstr>
      <vt:lpstr>Presentazione standard di PowerPoint</vt:lpstr>
      <vt:lpstr>Presentazione standard di PowerPoint</vt:lpstr>
      <vt:lpstr>Presentazione standard di PowerPoint</vt:lpstr>
      <vt:lpstr>Presentazione standard di PowerPoint</vt:lpstr>
      <vt:lpstr>Non vorremmo avere dei fiumi così…</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CEREA SILVIA</dc:creator>
  <cp:lastModifiedBy>PALMULLI DANIELE</cp:lastModifiedBy>
  <cp:revision>102</cp:revision>
  <dcterms:created xsi:type="dcterms:W3CDTF">2021-02-12T12:24:04Z</dcterms:created>
  <dcterms:modified xsi:type="dcterms:W3CDTF">2021-04-08T17:16:28Z</dcterms:modified>
</cp:coreProperties>
</file>